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8"/>
  </p:notesMasterIdLst>
  <p:handoutMasterIdLst>
    <p:handoutMasterId r:id="rId29"/>
  </p:handoutMasterIdLst>
  <p:sldIdLst>
    <p:sldId id="256" r:id="rId2"/>
    <p:sldId id="635" r:id="rId3"/>
    <p:sldId id="645" r:id="rId4"/>
    <p:sldId id="644" r:id="rId5"/>
    <p:sldId id="636" r:id="rId6"/>
    <p:sldId id="453" r:id="rId7"/>
    <p:sldId id="454" r:id="rId8"/>
    <p:sldId id="565" r:id="rId9"/>
    <p:sldId id="637" r:id="rId10"/>
    <p:sldId id="455" r:id="rId11"/>
    <p:sldId id="456" r:id="rId12"/>
    <p:sldId id="569" r:id="rId13"/>
    <p:sldId id="638" r:id="rId14"/>
    <p:sldId id="457" r:id="rId15"/>
    <p:sldId id="458" r:id="rId16"/>
    <p:sldId id="571" r:id="rId17"/>
    <p:sldId id="572" r:id="rId18"/>
    <p:sldId id="573" r:id="rId19"/>
    <p:sldId id="640" r:id="rId20"/>
    <p:sldId id="639" r:id="rId21"/>
    <p:sldId id="641" r:id="rId22"/>
    <p:sldId id="642" r:id="rId23"/>
    <p:sldId id="459" r:id="rId24"/>
    <p:sldId id="607" r:id="rId25"/>
    <p:sldId id="460" r:id="rId26"/>
    <p:sldId id="646" r:id="rId27"/>
  </p:sldIdLst>
  <p:sldSz cx="9144000" cy="6858000" type="screen4x3"/>
  <p:notesSz cx="6858000" cy="9144000"/>
  <p:custShowLst>
    <p:custShow name="transparency 1" id="0">
      <p:sldLst/>
    </p:custShow>
    <p:custShow name="transparency 2" id="1">
      <p:sldLst/>
    </p:custShow>
    <p:custShow name="transparency 3" id="2">
      <p:sldLst/>
    </p:custShow>
    <p:custShow name="transparency 4" id="3">
      <p:sldLst/>
    </p:custShow>
    <p:custShow name="transparency 5" id="4">
      <p:sldLst/>
    </p:custShow>
    <p:custShow name="transparency 6" id="5">
      <p:sldLst/>
    </p:custShow>
    <p:custShow name="transparency 7" id="6">
      <p:sldLst/>
    </p:custShow>
    <p:custShow name="transparency 8" id="7">
      <p:sldLst/>
    </p:custShow>
    <p:custShow name="transparency 9" id="8">
      <p:sldLst/>
    </p:custShow>
    <p:custShow name="dotcom" id="9">
      <p:sldLst/>
    </p:custShow>
  </p:custShowLst>
  <p:custDataLst>
    <p:tags r:id="rId30"/>
  </p:custDataLst>
  <p:defaultTextStyle>
    <a:defPPr>
      <a:defRPr lang="en-US"/>
    </a:defPPr>
    <a:lvl1pPr algn="ctr" rtl="0" fontAlgn="base">
      <a:lnSpc>
        <a:spcPct val="90000"/>
      </a:lnSpc>
      <a:spcBef>
        <a:spcPct val="50000"/>
      </a:spcBef>
      <a:spcAft>
        <a:spcPct val="20000"/>
      </a:spcAft>
      <a:buClr>
        <a:srgbClr val="FFFFFF"/>
      </a:buClr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lnSpc>
        <a:spcPct val="90000"/>
      </a:lnSpc>
      <a:spcBef>
        <a:spcPct val="50000"/>
      </a:spcBef>
      <a:spcAft>
        <a:spcPct val="20000"/>
      </a:spcAft>
      <a:buClr>
        <a:srgbClr val="FFFFFF"/>
      </a:buClr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lnSpc>
        <a:spcPct val="90000"/>
      </a:lnSpc>
      <a:spcBef>
        <a:spcPct val="50000"/>
      </a:spcBef>
      <a:spcAft>
        <a:spcPct val="20000"/>
      </a:spcAft>
      <a:buClr>
        <a:srgbClr val="FFFFFF"/>
      </a:buClr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lnSpc>
        <a:spcPct val="90000"/>
      </a:lnSpc>
      <a:spcBef>
        <a:spcPct val="50000"/>
      </a:spcBef>
      <a:spcAft>
        <a:spcPct val="20000"/>
      </a:spcAft>
      <a:buClr>
        <a:srgbClr val="FFFFFF"/>
      </a:buClr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lnSpc>
        <a:spcPct val="90000"/>
      </a:lnSpc>
      <a:spcBef>
        <a:spcPct val="50000"/>
      </a:spcBef>
      <a:spcAft>
        <a:spcPct val="20000"/>
      </a:spcAft>
      <a:buClr>
        <a:srgbClr val="FFFFFF"/>
      </a:buClr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E"/>
    <a:srgbClr val="00FF00"/>
    <a:srgbClr val="FFCCFF"/>
    <a:srgbClr val="00CCFF"/>
    <a:srgbClr val="FF9900"/>
    <a:srgbClr val="00CC66"/>
    <a:srgbClr val="FFCC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802" autoAdjust="0"/>
    <p:restoredTop sz="99119" autoAdjust="0"/>
  </p:normalViewPr>
  <p:slideViewPr>
    <p:cSldViewPr snapToGrid="0">
      <p:cViewPr>
        <p:scale>
          <a:sx n="50" d="100"/>
          <a:sy n="50" d="100"/>
        </p:scale>
        <p:origin x="-1140" y="-594"/>
      </p:cViewPr>
      <p:guideLst>
        <p:guide orient="horz" pos="1006"/>
        <p:guide pos="340"/>
        <p:guide pos="678"/>
        <p:guide pos="287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4171"/>
    </p:cViewPr>
  </p:sorterViewPr>
  <p:notesViewPr>
    <p:cSldViewPr snapToGrid="0">
      <p:cViewPr varScale="1">
        <p:scale>
          <a:sx n="81" d="100"/>
          <a:sy n="81" d="100"/>
        </p:scale>
        <p:origin x="-1998" y="-90"/>
      </p:cViewPr>
      <p:guideLst>
        <p:guide orient="horz" pos="2880"/>
        <p:guide pos="2160"/>
      </p:guideLst>
    </p:cSldViewPr>
  </p:notesViewPr>
  <p:gridSpacing cx="38405" cy="384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ags" Target="tags/tag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4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24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25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25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defRPr sz="1200"/>
            </a:lvl1pPr>
          </a:lstStyle>
          <a:p>
            <a:pPr>
              <a:defRPr/>
            </a:pPr>
            <a:fld id="{5CDEB3AA-6B89-4555-A93C-8E78E6E32D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22778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862A218F-7F08-4FBA-AC8B-27C648BAD0D3}" type="datetimeFigureOut">
              <a:rPr lang="en-US"/>
              <a:pPr>
                <a:defRPr/>
              </a:pPr>
              <a:t>10/3/2013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82A45A03-C476-454A-B890-7AF94E3305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499887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44A7DBC-1F1E-41D6-A41D-67F29A17CB60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309120A-214E-4127-9EE4-9E04C58EBD4A}" type="slidenum">
              <a:rPr lang="en-US" smtClean="0"/>
              <a:pPr/>
              <a:t>10</a:t>
            </a:fld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2281155-152C-47E2-835A-B79E46CF00BA}" type="slidenum">
              <a:rPr lang="en-US" smtClean="0"/>
              <a:pPr/>
              <a:t>11</a:t>
            </a:fld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A788F9E-6A5D-4B1A-960A-3B5F8DCF39F2}" type="slidenum">
              <a:rPr lang="en-US" smtClean="0"/>
              <a:pPr/>
              <a:t>12</a:t>
            </a:fld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DEA13BD-6126-4D3A-94EA-31A32A31E93A}" type="slidenum">
              <a:rPr lang="en-US" smtClean="0"/>
              <a:pPr/>
              <a:t>13</a:t>
            </a:fld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B92849B-4BD8-4282-85F5-31A31947A11F}" type="slidenum">
              <a:rPr lang="en-US" smtClean="0"/>
              <a:pPr/>
              <a:t>14</a:t>
            </a:fld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24E9CBF-1D5D-4718-81F0-8F131F1EE7D7}" type="slidenum">
              <a:rPr lang="en-US" smtClean="0"/>
              <a:pPr/>
              <a:t>15</a:t>
            </a:fld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9F5E89E-61A2-46F2-A99B-F0A8FD66F9A2}" type="slidenum">
              <a:rPr lang="en-US" smtClean="0"/>
              <a:pPr/>
              <a:t>16</a:t>
            </a:fld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AB676A3-A69E-4058-AEA7-238C5B8E239E}" type="slidenum">
              <a:rPr lang="en-US" smtClean="0"/>
              <a:pPr/>
              <a:t>17</a:t>
            </a:fld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E76B0CE-8A4B-4B2F-93B6-51430C1E61D7}" type="slidenum">
              <a:rPr lang="en-US" smtClean="0"/>
              <a:pPr/>
              <a:t>18</a:t>
            </a:fld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417017F-C97D-4B36-ABB5-0743300CAEDA}" type="slidenum">
              <a:rPr lang="en-US" smtClean="0"/>
              <a:pPr/>
              <a:t>19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2D6ECCE-A24C-4324-9C0F-DE9427461905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8F012B6-59E8-4CC5-9833-F7E127232AC3}" type="slidenum">
              <a:rPr lang="en-US" smtClean="0"/>
              <a:pPr/>
              <a:t>20</a:t>
            </a:fld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5DCEA77-D06E-45C7-8EE3-8EDD6C5A83AA}" type="slidenum">
              <a:rPr lang="en-US" smtClean="0"/>
              <a:pPr/>
              <a:t>21</a:t>
            </a:fld>
            <a:endParaRPr 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5EC4348-731C-402E-8852-E868F49D2C15}" type="slidenum">
              <a:rPr lang="en-US" smtClean="0"/>
              <a:pPr/>
              <a:t>22</a:t>
            </a:fld>
            <a:endParaRPr 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1ECA8E2-6706-4C0F-8228-8CD9E16224BA}" type="slidenum">
              <a:rPr lang="en-US" smtClean="0"/>
              <a:pPr/>
              <a:t>23</a:t>
            </a:fld>
            <a:endParaRPr 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1F1D4E2-78ED-4520-A439-CE7A9DA1505F}" type="slidenum">
              <a:rPr lang="en-US" smtClean="0"/>
              <a:pPr/>
              <a:t>24</a:t>
            </a:fld>
            <a:endParaRPr lang="en-U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0F5E99E-09C1-4461-BD86-9B9D983B8202}" type="slidenum">
              <a:rPr lang="en-US" smtClean="0"/>
              <a:pPr/>
              <a:t>25</a:t>
            </a:fld>
            <a:endParaRPr lang="en-U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0AC4D94-82F3-4EC2-AAD2-30FC9AB57BDE}" type="slidenum">
              <a:rPr lang="en-US" smtClean="0"/>
              <a:pPr/>
              <a:t>26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0AC4D94-82F3-4EC2-AAD2-30FC9AB57BDE}" type="slidenum">
              <a:rPr lang="en-US" smtClean="0"/>
              <a:pPr/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A8771EE-A619-4B0A-B7F2-384AECE380A8}" type="slidenum">
              <a:rPr lang="en-US" smtClean="0"/>
              <a:pPr/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40C7ADE-AC30-4CD1-906D-C987E6A1A12C}" type="slidenum">
              <a:rPr lang="en-US" smtClean="0"/>
              <a:pPr/>
              <a:t>5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5CC9D39-9E1A-4D51-A602-C41E2A45B9CE}" type="slidenum">
              <a:rPr lang="en-US" smtClean="0"/>
              <a:pPr/>
              <a:t>6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5DA56EF-8834-4FF2-A868-084C42380AF7}" type="slidenum">
              <a:rPr lang="en-US" smtClean="0"/>
              <a:pPr/>
              <a:t>7</a:t>
            </a:fld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1F3FD61-8782-445E-BFFF-06CD70E3388F}" type="slidenum">
              <a:rPr lang="en-US" smtClean="0"/>
              <a:pPr/>
              <a:t>8</a:t>
            </a:fld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E266EC8-830F-48C1-A8BC-B2E79681509B}" type="slidenum">
              <a:rPr lang="en-US" smtClean="0"/>
              <a:pPr/>
              <a:t>9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475147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75148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FB503C-C391-47CE-BFEB-4DEB83E441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792A37-3BCD-4AC5-9500-5901DD3F2B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A2B854-534B-438E-B859-63B0F07529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085FBE-5C9A-443E-8968-C60035F524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1FB4C1-A5D6-41C8-91DA-9F9D4AF400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BAC930-078B-4EDA-87BC-8B8D38E5BF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0A67A1-94AB-4B5E-BF07-CC6E36EDEE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569572-DA4F-42CE-92C6-A75821EE89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F55289-1F6D-48D1-A589-98554AABD9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1E264D-44F3-4788-B5F5-93DAD32DBC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6559FF-2CFC-459D-A367-23C9C42647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6CD9DE-52E5-4DA5-8262-A9DD4D5CB9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A5F6B1-92FB-42B8-8A2F-E3177B823B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114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7411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defRPr sz="1200"/>
            </a:lvl1pPr>
          </a:lstStyle>
          <a:p>
            <a:pPr>
              <a:defRPr/>
            </a:pPr>
            <a:fld id="{8A3799A8-D273-44A9-ADCB-9379B540C8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3076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3080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474118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74119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74120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74121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74122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474123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74124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474125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74126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74127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04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wmf"/><Relationship Id="rId4" Type="http://schemas.openxmlformats.org/officeDocument/2006/relationships/oleObject" Target="../embeddings/oleObject1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.wmf"/><Relationship Id="rId4" Type="http://schemas.openxmlformats.org/officeDocument/2006/relationships/oleObject" Target="../embeddings/oleObject2.bin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438150" y="2495550"/>
            <a:ext cx="8199438" cy="1311128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44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2.3 </a:t>
            </a:r>
            <a:r>
              <a:rPr lang="en-US" sz="44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Analyze Conditional </a:t>
            </a:r>
            <a:r>
              <a:rPr lang="en-US" sz="44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Statements</a:t>
            </a:r>
          </a:p>
        </p:txBody>
      </p:sp>
    </p:spTree>
  </p:cSld>
  <p:clrMapOvr>
    <a:masterClrMapping/>
  </p:clrMapOvr>
  <p:transition spd="slow" advTm="0"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65247" name="Text Box 31"/>
          <p:cNvSpPr txBox="1">
            <a:spLocks noChangeArrowheads="1"/>
          </p:cNvSpPr>
          <p:nvPr/>
        </p:nvSpPr>
        <p:spPr bwMode="auto">
          <a:xfrm>
            <a:off x="619125" y="1279525"/>
            <a:ext cx="8023225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>
              <a:spcBef>
                <a:spcPct val="20000"/>
              </a:spcBef>
              <a:tabLst>
                <a:tab pos="914400" algn="l"/>
              </a:tabLst>
            </a:pPr>
            <a:r>
              <a:rPr lang="en-US" b="1">
                <a:solidFill>
                  <a:srgbClr val="FFEB55"/>
                </a:solidFill>
              </a:rPr>
              <a:t>Identify the hypothesis and conclusion of the following statement. Then write the statement </a:t>
            </a:r>
            <a:br>
              <a:rPr lang="en-US" b="1">
                <a:solidFill>
                  <a:srgbClr val="FFEB55"/>
                </a:solidFill>
              </a:rPr>
            </a:br>
            <a:r>
              <a:rPr lang="en-US" b="1">
                <a:solidFill>
                  <a:srgbClr val="FFEB55"/>
                </a:solidFill>
              </a:rPr>
              <a:t>in the if-then form.</a:t>
            </a:r>
            <a:endParaRPr lang="en-US"/>
          </a:p>
        </p:txBody>
      </p:sp>
      <p:sp>
        <p:nvSpPr>
          <p:cNvPr id="265248" name="Rectangle 32"/>
          <p:cNvSpPr>
            <a:spLocks noChangeArrowheads="1"/>
          </p:cNvSpPr>
          <p:nvPr/>
        </p:nvSpPr>
        <p:spPr bwMode="auto">
          <a:xfrm>
            <a:off x="619125" y="4465638"/>
            <a:ext cx="7870825" cy="10779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371600" indent="-1371600" algn="l">
              <a:spcBef>
                <a:spcPct val="20000"/>
              </a:spcBef>
            </a:pPr>
            <a:r>
              <a:rPr lang="en-US" b="1">
                <a:solidFill>
                  <a:srgbClr val="FFEB55"/>
                </a:solidFill>
              </a:rPr>
              <a:t>Answer:  </a:t>
            </a:r>
            <a:r>
              <a:rPr lang="en-US"/>
              <a:t>Hypothesis: a distance is determined</a:t>
            </a:r>
            <a:br>
              <a:rPr lang="en-US"/>
            </a:br>
            <a:r>
              <a:rPr lang="en-US"/>
              <a:t>Conclusion: it is positive</a:t>
            </a:r>
            <a:br>
              <a:rPr lang="en-US"/>
            </a:br>
            <a:r>
              <a:rPr lang="en-US"/>
              <a:t>If a distance is determined, then it is positive.</a:t>
            </a:r>
            <a:endParaRPr lang="en-US">
              <a:solidFill>
                <a:srgbClr val="FFEB55"/>
              </a:solidFill>
            </a:endParaRPr>
          </a:p>
        </p:txBody>
      </p:sp>
      <p:sp>
        <p:nvSpPr>
          <p:cNvPr id="265249" name="Text Box 33"/>
          <p:cNvSpPr txBox="1">
            <a:spLocks noChangeArrowheads="1"/>
          </p:cNvSpPr>
          <p:nvPr/>
        </p:nvSpPr>
        <p:spPr bwMode="auto">
          <a:xfrm>
            <a:off x="619125" y="3071813"/>
            <a:ext cx="7985125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>
              <a:spcBef>
                <a:spcPct val="20000"/>
              </a:spcBef>
              <a:tabLst>
                <a:tab pos="914400" algn="l"/>
              </a:tabLst>
            </a:pPr>
            <a:r>
              <a:rPr lang="en-US"/>
              <a:t>Sometimes you must add information to a statement. Here you know that distance is measured or determined.</a:t>
            </a:r>
          </a:p>
        </p:txBody>
      </p:sp>
      <p:sp>
        <p:nvSpPr>
          <p:cNvPr id="265250" name="Text Box 34"/>
          <p:cNvSpPr txBox="1">
            <a:spLocks noChangeArrowheads="1"/>
          </p:cNvSpPr>
          <p:nvPr/>
        </p:nvSpPr>
        <p:spPr bwMode="auto">
          <a:xfrm>
            <a:off x="625475" y="2417763"/>
            <a:ext cx="8023225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>
              <a:spcBef>
                <a:spcPct val="20000"/>
              </a:spcBef>
              <a:tabLst>
                <a:tab pos="914400" algn="l"/>
              </a:tabLst>
            </a:pPr>
            <a:r>
              <a:rPr lang="en-US" b="1">
                <a:solidFill>
                  <a:srgbClr val="FFEB55"/>
                </a:solidFill>
              </a:rPr>
              <a:t>Distance is positive.</a:t>
            </a:r>
            <a:endParaRPr lang="en-US"/>
          </a:p>
        </p:txBody>
      </p:sp>
      <p:sp>
        <p:nvSpPr>
          <p:cNvPr id="265251" name="Rectangle 35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en-US" smtClean="0"/>
              <a:t>Example 2a: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5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65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65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65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5247" grpId="0" autoUpdateAnimBg="0"/>
      <p:bldP spid="265248" grpId="0" autoUpdateAnimBg="0"/>
      <p:bldP spid="265249" grpId="0" autoUpdateAnimBg="0"/>
      <p:bldP spid="265250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026" name="Object 9"/>
          <p:cNvGraphicFramePr>
            <a:graphicFrameLocks noChangeAspect="1"/>
          </p:cNvGraphicFramePr>
          <p:nvPr/>
        </p:nvGraphicFramePr>
        <p:xfrm>
          <a:off x="0" y="0"/>
          <a:ext cx="914400" cy="596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Equation" r:id="rId4" imgW="914400" imgH="596880" progId="Equation.DSMT4">
                  <p:embed/>
                </p:oleObj>
              </mc:Choice>
              <mc:Fallback>
                <p:oleObj name="Equation" r:id="rId4" imgW="914400" imgH="596880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" cy="596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270" name="Text Box 30"/>
          <p:cNvSpPr txBox="1">
            <a:spLocks noChangeArrowheads="1"/>
          </p:cNvSpPr>
          <p:nvPr/>
        </p:nvSpPr>
        <p:spPr bwMode="auto">
          <a:xfrm>
            <a:off x="619125" y="2411413"/>
            <a:ext cx="752475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>
              <a:spcBef>
                <a:spcPct val="20000"/>
              </a:spcBef>
              <a:tabLst>
                <a:tab pos="914400" algn="l"/>
              </a:tabLst>
            </a:pPr>
            <a:r>
              <a:rPr lang="en-US" b="1">
                <a:solidFill>
                  <a:srgbClr val="FFEB55"/>
                </a:solidFill>
              </a:rPr>
              <a:t>A five-sided polygon is a pentagon.</a:t>
            </a:r>
            <a:endParaRPr lang="en-US"/>
          </a:p>
        </p:txBody>
      </p:sp>
      <p:sp>
        <p:nvSpPr>
          <p:cNvPr id="266271" name="Rectangle 31"/>
          <p:cNvSpPr>
            <a:spLocks noChangeArrowheads="1"/>
          </p:cNvSpPr>
          <p:nvPr/>
        </p:nvSpPr>
        <p:spPr bwMode="auto">
          <a:xfrm>
            <a:off x="619125" y="3625850"/>
            <a:ext cx="7870825" cy="14065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371600" indent="-1371600" algn="l">
              <a:spcBef>
                <a:spcPct val="20000"/>
              </a:spcBef>
            </a:pPr>
            <a:r>
              <a:rPr lang="en-US" b="1">
                <a:solidFill>
                  <a:srgbClr val="FFEB55"/>
                </a:solidFill>
              </a:rPr>
              <a:t>Answer:  </a:t>
            </a:r>
            <a:r>
              <a:rPr lang="en-US"/>
              <a:t>Hypothesis: a polygon has five sides</a:t>
            </a:r>
            <a:br>
              <a:rPr lang="en-US"/>
            </a:br>
            <a:r>
              <a:rPr lang="en-US"/>
              <a:t>Conclusion: it is a pentagon</a:t>
            </a:r>
            <a:br>
              <a:rPr lang="en-US"/>
            </a:br>
            <a:r>
              <a:rPr lang="en-US"/>
              <a:t>If a polygon has five sides, then it is </a:t>
            </a:r>
            <a:br>
              <a:rPr lang="en-US"/>
            </a:br>
            <a:r>
              <a:rPr lang="en-US"/>
              <a:t>a pentagon.</a:t>
            </a:r>
            <a:endParaRPr lang="en-US">
              <a:solidFill>
                <a:srgbClr val="FFEB55"/>
              </a:solidFill>
            </a:endParaRPr>
          </a:p>
        </p:txBody>
      </p:sp>
      <p:sp>
        <p:nvSpPr>
          <p:cNvPr id="266273" name="Text Box 33"/>
          <p:cNvSpPr txBox="1">
            <a:spLocks noChangeArrowheads="1"/>
          </p:cNvSpPr>
          <p:nvPr/>
        </p:nvSpPr>
        <p:spPr bwMode="auto">
          <a:xfrm>
            <a:off x="619125" y="1279525"/>
            <a:ext cx="8023225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>
              <a:spcBef>
                <a:spcPct val="20000"/>
              </a:spcBef>
              <a:tabLst>
                <a:tab pos="914400" algn="l"/>
              </a:tabLst>
            </a:pPr>
            <a:r>
              <a:rPr lang="en-US" b="1">
                <a:solidFill>
                  <a:srgbClr val="FFEB55"/>
                </a:solidFill>
              </a:rPr>
              <a:t>Identify the hypothesis and conclusion of the following statement. Then write the statement </a:t>
            </a:r>
            <a:br>
              <a:rPr lang="en-US" b="1">
                <a:solidFill>
                  <a:srgbClr val="FFEB55"/>
                </a:solidFill>
              </a:rPr>
            </a:br>
            <a:r>
              <a:rPr lang="en-US" b="1">
                <a:solidFill>
                  <a:srgbClr val="FFEB55"/>
                </a:solidFill>
              </a:rPr>
              <a:t>in the if-then form.</a:t>
            </a:r>
            <a:endParaRPr lang="en-US"/>
          </a:p>
        </p:txBody>
      </p:sp>
      <p:sp>
        <p:nvSpPr>
          <p:cNvPr id="266274" name="Rectangle 3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en-US" smtClean="0"/>
              <a:t>Example 2b: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6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66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66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0" grpId="0" autoUpdateAnimBg="0"/>
      <p:bldP spid="266271" grpId="0" autoUpdateAnimBg="0"/>
      <p:bldP spid="266273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2050" name="Object 8"/>
          <p:cNvGraphicFramePr>
            <a:graphicFrameLocks noChangeAspect="1"/>
          </p:cNvGraphicFramePr>
          <p:nvPr/>
        </p:nvGraphicFramePr>
        <p:xfrm>
          <a:off x="0" y="0"/>
          <a:ext cx="914400" cy="596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Equation" r:id="rId4" imgW="914400" imgH="596880" progId="Equation.DSMT4">
                  <p:embed/>
                </p:oleObj>
              </mc:Choice>
              <mc:Fallback>
                <p:oleObj name="Equation" r:id="rId4" imgW="914400" imgH="596880" progId="Equation.DSMT4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" cy="596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4013" name="Text Box 13"/>
          <p:cNvSpPr txBox="1">
            <a:spLocks noChangeArrowheads="1"/>
          </p:cNvSpPr>
          <p:nvPr/>
        </p:nvSpPr>
        <p:spPr bwMode="auto">
          <a:xfrm>
            <a:off x="619125" y="1279525"/>
            <a:ext cx="7985125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>
              <a:spcBef>
                <a:spcPct val="20000"/>
              </a:spcBef>
              <a:tabLst>
                <a:tab pos="342900" algn="l"/>
              </a:tabLst>
            </a:pPr>
            <a:r>
              <a:rPr lang="en-US" b="1">
                <a:solidFill>
                  <a:srgbClr val="FFEB55"/>
                </a:solidFill>
              </a:rPr>
              <a:t>Identify the hypothesis and conclusion of each statement. Then write each statement in if-then form.</a:t>
            </a:r>
          </a:p>
          <a:p>
            <a:pPr algn="l">
              <a:spcBef>
                <a:spcPct val="20000"/>
              </a:spcBef>
              <a:tabLst>
                <a:tab pos="342900" algn="l"/>
              </a:tabLst>
            </a:pPr>
            <a:r>
              <a:rPr lang="en-US" b="1">
                <a:solidFill>
                  <a:srgbClr val="FFEB55"/>
                </a:solidFill>
              </a:rPr>
              <a:t>a. </a:t>
            </a:r>
            <a:r>
              <a:rPr lang="en-US"/>
              <a:t>A polygon with 8 sides is an octagon.</a:t>
            </a:r>
            <a:endParaRPr lang="en-US" b="1">
              <a:solidFill>
                <a:srgbClr val="FFEB55"/>
              </a:solidFill>
            </a:endParaRPr>
          </a:p>
          <a:p>
            <a:pPr algn="l">
              <a:spcBef>
                <a:spcPct val="20000"/>
              </a:spcBef>
              <a:tabLst>
                <a:tab pos="342900" algn="l"/>
              </a:tabLst>
            </a:pPr>
            <a:endParaRPr lang="en-US"/>
          </a:p>
          <a:p>
            <a:pPr algn="l">
              <a:spcBef>
                <a:spcPct val="20000"/>
              </a:spcBef>
              <a:tabLst>
                <a:tab pos="342900" algn="l"/>
              </a:tabLst>
            </a:pPr>
            <a:endParaRPr lang="en-US"/>
          </a:p>
          <a:p>
            <a:pPr algn="l">
              <a:spcBef>
                <a:spcPct val="20000"/>
              </a:spcBef>
              <a:tabLst>
                <a:tab pos="342900" algn="l"/>
              </a:tabLst>
            </a:pPr>
            <a:endParaRPr lang="en-US" b="1">
              <a:solidFill>
                <a:srgbClr val="FFEB55"/>
              </a:solidFill>
            </a:endParaRPr>
          </a:p>
          <a:p>
            <a:pPr algn="l">
              <a:spcBef>
                <a:spcPct val="20000"/>
              </a:spcBef>
              <a:tabLst>
                <a:tab pos="342900" algn="l"/>
              </a:tabLst>
            </a:pPr>
            <a:r>
              <a:rPr lang="en-US" b="1">
                <a:solidFill>
                  <a:srgbClr val="FFEB55"/>
                </a:solidFill>
              </a:rPr>
              <a:t>b.</a:t>
            </a:r>
            <a:r>
              <a:rPr lang="en-US"/>
              <a:t> An angle that measures 45</a:t>
            </a:r>
            <a:r>
              <a:rPr lang="en-US">
                <a:cs typeface="Arial" charset="0"/>
              </a:rPr>
              <a:t>º is an acute angle.</a:t>
            </a:r>
          </a:p>
        </p:txBody>
      </p:sp>
      <p:sp>
        <p:nvSpPr>
          <p:cNvPr id="384014" name="Rectangle 14"/>
          <p:cNvSpPr>
            <a:spLocks noChangeArrowheads="1"/>
          </p:cNvSpPr>
          <p:nvPr/>
        </p:nvSpPr>
        <p:spPr bwMode="auto">
          <a:xfrm>
            <a:off x="619125" y="2560638"/>
            <a:ext cx="7870825" cy="10779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371600" indent="-1371600" algn="l">
              <a:spcBef>
                <a:spcPct val="20000"/>
              </a:spcBef>
            </a:pPr>
            <a:r>
              <a:rPr lang="en-US" b="1">
                <a:solidFill>
                  <a:srgbClr val="FFEB55"/>
                </a:solidFill>
              </a:rPr>
              <a:t>Answer:  </a:t>
            </a:r>
            <a:r>
              <a:rPr lang="en-US"/>
              <a:t>Hypothesis: a polygon has 8 sides</a:t>
            </a:r>
            <a:br>
              <a:rPr lang="en-US"/>
            </a:br>
            <a:r>
              <a:rPr lang="en-US"/>
              <a:t>Conclusion: it is an octagon</a:t>
            </a:r>
            <a:br>
              <a:rPr lang="en-US"/>
            </a:br>
            <a:r>
              <a:rPr lang="en-US"/>
              <a:t>If a polygon has 8 sides, then it is an octagon.</a:t>
            </a:r>
            <a:endParaRPr lang="en-US">
              <a:solidFill>
                <a:srgbClr val="FFEB55"/>
              </a:solidFill>
            </a:endParaRPr>
          </a:p>
        </p:txBody>
      </p:sp>
      <p:sp>
        <p:nvSpPr>
          <p:cNvPr id="384015" name="Rectangle 15"/>
          <p:cNvSpPr>
            <a:spLocks noChangeArrowheads="1"/>
          </p:cNvSpPr>
          <p:nvPr/>
        </p:nvSpPr>
        <p:spPr bwMode="auto">
          <a:xfrm>
            <a:off x="619125" y="4456113"/>
            <a:ext cx="7870825" cy="14065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371600" indent="-1371600" algn="l">
              <a:spcBef>
                <a:spcPct val="20000"/>
              </a:spcBef>
            </a:pPr>
            <a:r>
              <a:rPr lang="en-US" b="1">
                <a:solidFill>
                  <a:srgbClr val="FFEB55"/>
                </a:solidFill>
              </a:rPr>
              <a:t>Answer:  </a:t>
            </a:r>
            <a:r>
              <a:rPr lang="en-US"/>
              <a:t>Hypothesis: an angle measures 45</a:t>
            </a:r>
            <a:r>
              <a:rPr lang="en-US">
                <a:cs typeface="Arial" charset="0"/>
              </a:rPr>
              <a:t>º</a:t>
            </a:r>
            <a:br>
              <a:rPr lang="en-US">
                <a:cs typeface="Arial" charset="0"/>
              </a:rPr>
            </a:br>
            <a:r>
              <a:rPr lang="en-US"/>
              <a:t>Conclusion: it is an acute angle</a:t>
            </a:r>
            <a:br>
              <a:rPr lang="en-US"/>
            </a:br>
            <a:r>
              <a:rPr lang="en-US"/>
              <a:t>If an angle measures 45</a:t>
            </a:r>
            <a:r>
              <a:rPr lang="en-US">
                <a:cs typeface="Arial" charset="0"/>
              </a:rPr>
              <a:t>º, then it is an acute angle.</a:t>
            </a:r>
            <a:endParaRPr lang="en-US">
              <a:solidFill>
                <a:srgbClr val="FFEB55"/>
              </a:solidFill>
              <a:cs typeface="Arial" charset="0"/>
            </a:endParaRPr>
          </a:p>
        </p:txBody>
      </p:sp>
      <p:sp>
        <p:nvSpPr>
          <p:cNvPr id="384016" name="Rectangle 16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en-US" smtClean="0"/>
              <a:t>Your Turn: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84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84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84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4013" grpId="0"/>
      <p:bldP spid="384014" grpId="0"/>
      <p:bldP spid="3840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82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If–Then Statements</a:t>
            </a:r>
          </a:p>
        </p:txBody>
      </p:sp>
      <p:sp>
        <p:nvSpPr>
          <p:cNvPr id="46182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267700" cy="4525963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smtClean="0"/>
              <a:t>Since a conditional is a statement, it has a truth value. The conditional itself as well as the hypothesis and/or conclusion can be either true or false.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67289" name="Text Box 25"/>
          <p:cNvSpPr txBox="1">
            <a:spLocks noChangeArrowheads="1"/>
          </p:cNvSpPr>
          <p:nvPr/>
        </p:nvSpPr>
        <p:spPr bwMode="auto">
          <a:xfrm>
            <a:off x="619125" y="1279525"/>
            <a:ext cx="8023225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>
              <a:spcBef>
                <a:spcPct val="20000"/>
              </a:spcBef>
              <a:tabLst>
                <a:tab pos="914400" algn="l"/>
              </a:tabLst>
            </a:pPr>
            <a:r>
              <a:rPr lang="en-US" b="1">
                <a:solidFill>
                  <a:srgbClr val="FFEB55"/>
                </a:solidFill>
              </a:rPr>
              <a:t>Determine the truth value of the following statement for each set of conditions. </a:t>
            </a:r>
            <a:r>
              <a:rPr lang="en-US" b="1" i="1">
                <a:solidFill>
                  <a:srgbClr val="FFEB55"/>
                </a:solidFill>
              </a:rPr>
              <a:t>If Sam rests for 10 days, his ankle will heal.</a:t>
            </a:r>
            <a:endParaRPr lang="en-US"/>
          </a:p>
        </p:txBody>
      </p:sp>
      <p:sp>
        <p:nvSpPr>
          <p:cNvPr id="267290" name="Rectangle 26"/>
          <p:cNvSpPr>
            <a:spLocks noChangeArrowheads="1"/>
          </p:cNvSpPr>
          <p:nvPr/>
        </p:nvSpPr>
        <p:spPr bwMode="auto">
          <a:xfrm>
            <a:off x="619125" y="4583113"/>
            <a:ext cx="7870825" cy="7493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371600" indent="-1371600" algn="l">
              <a:spcBef>
                <a:spcPct val="20000"/>
              </a:spcBef>
            </a:pPr>
            <a:r>
              <a:rPr lang="en-US" b="1">
                <a:solidFill>
                  <a:srgbClr val="FFEB55"/>
                </a:solidFill>
              </a:rPr>
              <a:t>Answer:  </a:t>
            </a:r>
            <a:r>
              <a:rPr lang="en-US"/>
              <a:t>Since the result is not what was expected, the conditional statement is false.</a:t>
            </a:r>
            <a:endParaRPr lang="en-US">
              <a:solidFill>
                <a:srgbClr val="FFEB55"/>
              </a:solidFill>
            </a:endParaRPr>
          </a:p>
        </p:txBody>
      </p:sp>
      <p:sp>
        <p:nvSpPr>
          <p:cNvPr id="267291" name="Text Box 27"/>
          <p:cNvSpPr txBox="1">
            <a:spLocks noChangeArrowheads="1"/>
          </p:cNvSpPr>
          <p:nvPr/>
        </p:nvSpPr>
        <p:spPr bwMode="auto">
          <a:xfrm>
            <a:off x="619125" y="3189288"/>
            <a:ext cx="7985125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>
              <a:spcBef>
                <a:spcPct val="20000"/>
              </a:spcBef>
              <a:tabLst>
                <a:tab pos="914400" algn="l"/>
              </a:tabLst>
            </a:pPr>
            <a:r>
              <a:rPr lang="en-US"/>
              <a:t>The hypothesis is true, but the conclusion is false. </a:t>
            </a:r>
          </a:p>
        </p:txBody>
      </p:sp>
      <p:sp>
        <p:nvSpPr>
          <p:cNvPr id="267292" name="Text Box 28"/>
          <p:cNvSpPr txBox="1">
            <a:spLocks noChangeArrowheads="1"/>
          </p:cNvSpPr>
          <p:nvPr/>
        </p:nvSpPr>
        <p:spPr bwMode="auto">
          <a:xfrm>
            <a:off x="625475" y="2535238"/>
            <a:ext cx="8023225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>
              <a:spcBef>
                <a:spcPct val="20000"/>
              </a:spcBef>
              <a:tabLst>
                <a:tab pos="914400" algn="l"/>
              </a:tabLst>
            </a:pPr>
            <a:r>
              <a:rPr lang="en-US" b="1">
                <a:solidFill>
                  <a:srgbClr val="FFEB55"/>
                </a:solidFill>
              </a:rPr>
              <a:t>Sam rests for 10 days, and he still has a hurt ankle.</a:t>
            </a:r>
            <a:endParaRPr lang="en-US"/>
          </a:p>
        </p:txBody>
      </p:sp>
      <p:sp>
        <p:nvSpPr>
          <p:cNvPr id="267293" name="Rectangle 29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en-US" smtClean="0"/>
              <a:t>Example 3a: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7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67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67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67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7289" grpId="0" autoUpdateAnimBg="0"/>
      <p:bldP spid="267290" grpId="0" autoUpdateAnimBg="0"/>
      <p:bldP spid="267291" grpId="0" autoUpdateAnimBg="0"/>
      <p:bldP spid="267292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68314" name="Text Box 26"/>
          <p:cNvSpPr txBox="1">
            <a:spLocks noChangeArrowheads="1"/>
          </p:cNvSpPr>
          <p:nvPr/>
        </p:nvSpPr>
        <p:spPr bwMode="auto">
          <a:xfrm>
            <a:off x="619125" y="1279525"/>
            <a:ext cx="8023225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>
              <a:spcBef>
                <a:spcPct val="20000"/>
              </a:spcBef>
              <a:tabLst>
                <a:tab pos="914400" algn="l"/>
              </a:tabLst>
            </a:pPr>
            <a:r>
              <a:rPr lang="en-US" b="1">
                <a:solidFill>
                  <a:srgbClr val="FFEB55"/>
                </a:solidFill>
              </a:rPr>
              <a:t>Determine the truth value of the following statement for each set of conditions. </a:t>
            </a:r>
            <a:r>
              <a:rPr lang="en-US" b="1" i="1">
                <a:solidFill>
                  <a:srgbClr val="FFEB55"/>
                </a:solidFill>
              </a:rPr>
              <a:t>If Sam rests for 10 days, his ankle will heal.</a:t>
            </a:r>
            <a:endParaRPr lang="en-US"/>
          </a:p>
        </p:txBody>
      </p:sp>
      <p:sp>
        <p:nvSpPr>
          <p:cNvPr id="268315" name="Rectangle 27"/>
          <p:cNvSpPr>
            <a:spLocks noChangeArrowheads="1"/>
          </p:cNvSpPr>
          <p:nvPr/>
        </p:nvSpPr>
        <p:spPr bwMode="auto">
          <a:xfrm>
            <a:off x="619125" y="5273675"/>
            <a:ext cx="7870825" cy="7493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371600" indent="-1371600" algn="l">
              <a:spcBef>
                <a:spcPct val="20000"/>
              </a:spcBef>
            </a:pPr>
            <a:r>
              <a:rPr lang="en-US" b="1">
                <a:solidFill>
                  <a:srgbClr val="FFEB55"/>
                </a:solidFill>
              </a:rPr>
              <a:t>Answer:  </a:t>
            </a:r>
            <a:r>
              <a:rPr lang="en-US"/>
              <a:t>In this case, we cannot say that the statement is false. Thus, the statement is true.</a:t>
            </a:r>
          </a:p>
        </p:txBody>
      </p:sp>
      <p:sp>
        <p:nvSpPr>
          <p:cNvPr id="268316" name="Text Box 28"/>
          <p:cNvSpPr txBox="1">
            <a:spLocks noChangeArrowheads="1"/>
          </p:cNvSpPr>
          <p:nvPr/>
        </p:nvSpPr>
        <p:spPr bwMode="auto">
          <a:xfrm>
            <a:off x="619125" y="3189288"/>
            <a:ext cx="7985125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>
              <a:spcBef>
                <a:spcPct val="20000"/>
              </a:spcBef>
              <a:tabLst>
                <a:tab pos="914400" algn="l"/>
              </a:tabLst>
            </a:pPr>
            <a:r>
              <a:rPr lang="en-US"/>
              <a:t>The hypothesis is false, and the conclusion is false. The statement does not say what happens if Sam only rests for 3 days. His ankle could possibly still heal. </a:t>
            </a:r>
          </a:p>
        </p:txBody>
      </p:sp>
      <p:sp>
        <p:nvSpPr>
          <p:cNvPr id="268317" name="Text Box 29"/>
          <p:cNvSpPr txBox="1">
            <a:spLocks noChangeArrowheads="1"/>
          </p:cNvSpPr>
          <p:nvPr/>
        </p:nvSpPr>
        <p:spPr bwMode="auto">
          <a:xfrm>
            <a:off x="625475" y="2535238"/>
            <a:ext cx="8023225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>
              <a:spcBef>
                <a:spcPct val="20000"/>
              </a:spcBef>
              <a:tabLst>
                <a:tab pos="914400" algn="l"/>
              </a:tabLst>
            </a:pPr>
            <a:r>
              <a:rPr lang="en-US" b="1">
                <a:solidFill>
                  <a:srgbClr val="FFEB55"/>
                </a:solidFill>
              </a:rPr>
              <a:t>Sam rests for 3 days, and he still has a hurt ankle.</a:t>
            </a:r>
            <a:endParaRPr lang="en-US"/>
          </a:p>
        </p:txBody>
      </p:sp>
      <p:sp>
        <p:nvSpPr>
          <p:cNvPr id="268319" name="Rectangle 31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en-US" smtClean="0"/>
              <a:t>Example 3b: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8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68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68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68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8314" grpId="0" autoUpdateAnimBg="0"/>
      <p:bldP spid="268315" grpId="0" autoUpdateAnimBg="0"/>
      <p:bldP spid="268316" grpId="0" autoUpdateAnimBg="0"/>
      <p:bldP spid="268317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86063" name="Text Box 15"/>
          <p:cNvSpPr txBox="1">
            <a:spLocks noChangeArrowheads="1"/>
          </p:cNvSpPr>
          <p:nvPr/>
        </p:nvSpPr>
        <p:spPr bwMode="auto">
          <a:xfrm>
            <a:off x="619125" y="1279525"/>
            <a:ext cx="8023225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>
              <a:spcBef>
                <a:spcPct val="20000"/>
              </a:spcBef>
              <a:tabLst>
                <a:tab pos="914400" algn="l"/>
              </a:tabLst>
            </a:pPr>
            <a:r>
              <a:rPr lang="en-US" b="1">
                <a:solidFill>
                  <a:srgbClr val="FFEB55"/>
                </a:solidFill>
              </a:rPr>
              <a:t>Determine the truth value of the following statement for each set of conditions. </a:t>
            </a:r>
            <a:r>
              <a:rPr lang="en-US" b="1" i="1">
                <a:solidFill>
                  <a:srgbClr val="FFEB55"/>
                </a:solidFill>
              </a:rPr>
              <a:t>If Sam rests for 10 days, his ankle will heal.</a:t>
            </a:r>
            <a:endParaRPr lang="en-US"/>
          </a:p>
        </p:txBody>
      </p:sp>
      <p:sp>
        <p:nvSpPr>
          <p:cNvPr id="386064" name="Rectangle 16"/>
          <p:cNvSpPr>
            <a:spLocks noChangeArrowheads="1"/>
          </p:cNvSpPr>
          <p:nvPr/>
        </p:nvSpPr>
        <p:spPr bwMode="auto">
          <a:xfrm>
            <a:off x="619125" y="5273675"/>
            <a:ext cx="7870825" cy="7493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371600" indent="-1371600" algn="l">
              <a:spcBef>
                <a:spcPct val="20000"/>
              </a:spcBef>
            </a:pPr>
            <a:r>
              <a:rPr lang="en-US" b="1">
                <a:solidFill>
                  <a:srgbClr val="FFEB55"/>
                </a:solidFill>
              </a:rPr>
              <a:t>Answer:  </a:t>
            </a:r>
            <a:r>
              <a:rPr lang="en-US"/>
              <a:t>Since what was stated is true, the conditional statement is true.</a:t>
            </a:r>
            <a:endParaRPr lang="en-US">
              <a:solidFill>
                <a:srgbClr val="FFEB55"/>
              </a:solidFill>
            </a:endParaRPr>
          </a:p>
        </p:txBody>
      </p:sp>
      <p:sp>
        <p:nvSpPr>
          <p:cNvPr id="386065" name="Text Box 17"/>
          <p:cNvSpPr txBox="1">
            <a:spLocks noChangeArrowheads="1"/>
          </p:cNvSpPr>
          <p:nvPr/>
        </p:nvSpPr>
        <p:spPr bwMode="auto">
          <a:xfrm>
            <a:off x="619125" y="3522663"/>
            <a:ext cx="7985125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>
              <a:spcBef>
                <a:spcPct val="20000"/>
              </a:spcBef>
              <a:tabLst>
                <a:tab pos="914400" algn="l"/>
              </a:tabLst>
            </a:pPr>
            <a:r>
              <a:rPr lang="en-US"/>
              <a:t>The hypothesis is true since Sam rested for 10 days, and the conclusion is true because he does not have a hurt ankle. </a:t>
            </a:r>
          </a:p>
        </p:txBody>
      </p:sp>
      <p:sp>
        <p:nvSpPr>
          <p:cNvPr id="386066" name="Text Box 18"/>
          <p:cNvSpPr txBox="1">
            <a:spLocks noChangeArrowheads="1"/>
          </p:cNvSpPr>
          <p:nvPr/>
        </p:nvSpPr>
        <p:spPr bwMode="auto">
          <a:xfrm>
            <a:off x="625475" y="2535238"/>
            <a:ext cx="8023225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>
              <a:spcBef>
                <a:spcPct val="20000"/>
              </a:spcBef>
              <a:tabLst>
                <a:tab pos="914400" algn="l"/>
              </a:tabLst>
            </a:pPr>
            <a:r>
              <a:rPr lang="en-US" b="1">
                <a:solidFill>
                  <a:srgbClr val="FFEB55"/>
                </a:solidFill>
              </a:rPr>
              <a:t>Sam rests for 10 days, and he does not have a hurt ankle anymore.</a:t>
            </a:r>
            <a:endParaRPr lang="en-US"/>
          </a:p>
        </p:txBody>
      </p:sp>
      <p:sp>
        <p:nvSpPr>
          <p:cNvPr id="386069" name="Rectangle 21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en-US" smtClean="0"/>
              <a:t>Example 3c: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86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86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86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86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6063" grpId="0" autoUpdateAnimBg="0"/>
      <p:bldP spid="386064" grpId="0" autoUpdateAnimBg="0"/>
      <p:bldP spid="386065" grpId="0" autoUpdateAnimBg="0"/>
      <p:bldP spid="386066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87086" name="Text Box 14"/>
          <p:cNvSpPr txBox="1">
            <a:spLocks noChangeArrowheads="1"/>
          </p:cNvSpPr>
          <p:nvPr/>
        </p:nvSpPr>
        <p:spPr bwMode="auto">
          <a:xfrm>
            <a:off x="619125" y="1279525"/>
            <a:ext cx="8023225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>
              <a:spcBef>
                <a:spcPct val="20000"/>
              </a:spcBef>
              <a:tabLst>
                <a:tab pos="914400" algn="l"/>
              </a:tabLst>
            </a:pPr>
            <a:r>
              <a:rPr lang="en-US" b="1">
                <a:solidFill>
                  <a:srgbClr val="FFEB55"/>
                </a:solidFill>
              </a:rPr>
              <a:t>Determine the truth value of the following statement for each set of conditions. </a:t>
            </a:r>
            <a:r>
              <a:rPr lang="en-US" b="1" i="1">
                <a:solidFill>
                  <a:srgbClr val="FFEB55"/>
                </a:solidFill>
              </a:rPr>
              <a:t>If Sam rests for 10 days, his ankle will heal.</a:t>
            </a:r>
            <a:endParaRPr lang="en-US"/>
          </a:p>
        </p:txBody>
      </p:sp>
      <p:sp>
        <p:nvSpPr>
          <p:cNvPr id="387087" name="Rectangle 15"/>
          <p:cNvSpPr>
            <a:spLocks noChangeArrowheads="1"/>
          </p:cNvSpPr>
          <p:nvPr/>
        </p:nvSpPr>
        <p:spPr bwMode="auto">
          <a:xfrm>
            <a:off x="619125" y="5273675"/>
            <a:ext cx="7870825" cy="7493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371600" indent="-1371600" algn="l">
              <a:spcBef>
                <a:spcPct val="20000"/>
              </a:spcBef>
            </a:pPr>
            <a:r>
              <a:rPr lang="en-US" b="1">
                <a:solidFill>
                  <a:srgbClr val="FFEB55"/>
                </a:solidFill>
              </a:rPr>
              <a:t>Answer:  </a:t>
            </a:r>
            <a:r>
              <a:rPr lang="en-US"/>
              <a:t>In this case, we cannot say that the statement is false. Thus, the statement is true.</a:t>
            </a:r>
          </a:p>
        </p:txBody>
      </p:sp>
      <p:sp>
        <p:nvSpPr>
          <p:cNvPr id="387088" name="Text Box 16"/>
          <p:cNvSpPr txBox="1">
            <a:spLocks noChangeArrowheads="1"/>
          </p:cNvSpPr>
          <p:nvPr/>
        </p:nvSpPr>
        <p:spPr bwMode="auto">
          <a:xfrm>
            <a:off x="619125" y="3522663"/>
            <a:ext cx="7985125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>
              <a:spcBef>
                <a:spcPct val="20000"/>
              </a:spcBef>
              <a:tabLst>
                <a:tab pos="914400" algn="l"/>
              </a:tabLst>
            </a:pPr>
            <a:r>
              <a:rPr lang="en-US"/>
              <a:t>The hypothesis is false, and the conclusion is true. The statement does not say what happens if Sam only rests for 7 days. </a:t>
            </a:r>
          </a:p>
        </p:txBody>
      </p:sp>
      <p:sp>
        <p:nvSpPr>
          <p:cNvPr id="387089" name="Text Box 17"/>
          <p:cNvSpPr txBox="1">
            <a:spLocks noChangeArrowheads="1"/>
          </p:cNvSpPr>
          <p:nvPr/>
        </p:nvSpPr>
        <p:spPr bwMode="auto">
          <a:xfrm>
            <a:off x="625475" y="2535238"/>
            <a:ext cx="8023225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>
              <a:spcBef>
                <a:spcPct val="20000"/>
              </a:spcBef>
              <a:tabLst>
                <a:tab pos="914400" algn="l"/>
              </a:tabLst>
            </a:pPr>
            <a:r>
              <a:rPr lang="en-US" b="1">
                <a:solidFill>
                  <a:srgbClr val="FFEB55"/>
                </a:solidFill>
              </a:rPr>
              <a:t>Sam rests for 7 days, and he does not have a hurt ankle anymore.</a:t>
            </a:r>
            <a:endParaRPr lang="en-US"/>
          </a:p>
        </p:txBody>
      </p:sp>
      <p:sp>
        <p:nvSpPr>
          <p:cNvPr id="387091" name="Rectangle 19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en-US" smtClean="0"/>
              <a:t>Example 3d: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87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87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87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87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7086" grpId="0" autoUpdateAnimBg="0"/>
      <p:bldP spid="387087" grpId="0" autoUpdateAnimBg="0"/>
      <p:bldP spid="387088" grpId="0" autoUpdateAnimBg="0"/>
      <p:bldP spid="387089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88108" name="Text Box 12"/>
          <p:cNvSpPr txBox="1">
            <a:spLocks noChangeArrowheads="1"/>
          </p:cNvSpPr>
          <p:nvPr/>
        </p:nvSpPr>
        <p:spPr bwMode="auto">
          <a:xfrm>
            <a:off x="619125" y="1279525"/>
            <a:ext cx="8023225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>
              <a:spcBef>
                <a:spcPct val="20000"/>
              </a:spcBef>
              <a:tabLst>
                <a:tab pos="914400" algn="l"/>
              </a:tabLst>
            </a:pPr>
            <a:r>
              <a:rPr lang="en-US" b="1">
                <a:solidFill>
                  <a:srgbClr val="FFEB55"/>
                </a:solidFill>
              </a:rPr>
              <a:t>Determine the truth value of the following statements for each set of conditions. </a:t>
            </a:r>
            <a:r>
              <a:rPr lang="en-US" b="1" i="1">
                <a:solidFill>
                  <a:srgbClr val="FFEB55"/>
                </a:solidFill>
              </a:rPr>
              <a:t>If it rains today, then Michael will not go skiing.</a:t>
            </a:r>
          </a:p>
          <a:p>
            <a:pPr algn="l">
              <a:spcBef>
                <a:spcPct val="20000"/>
              </a:spcBef>
              <a:tabLst>
                <a:tab pos="914400" algn="l"/>
              </a:tabLst>
            </a:pPr>
            <a:r>
              <a:rPr lang="en-US" b="1">
                <a:solidFill>
                  <a:srgbClr val="FFEB55"/>
                </a:solidFill>
              </a:rPr>
              <a:t>a. </a:t>
            </a:r>
            <a:r>
              <a:rPr lang="en-US"/>
              <a:t>It does not rain today; Michael does not go skiing.</a:t>
            </a:r>
          </a:p>
          <a:p>
            <a:pPr algn="l">
              <a:spcBef>
                <a:spcPct val="20000"/>
              </a:spcBef>
              <a:tabLst>
                <a:tab pos="914400" algn="l"/>
              </a:tabLst>
            </a:pPr>
            <a:endParaRPr lang="en-US"/>
          </a:p>
          <a:p>
            <a:pPr algn="l">
              <a:spcBef>
                <a:spcPct val="20000"/>
              </a:spcBef>
              <a:tabLst>
                <a:tab pos="914400" algn="l"/>
              </a:tabLst>
            </a:pPr>
            <a:r>
              <a:rPr lang="en-US" b="1">
                <a:solidFill>
                  <a:srgbClr val="FFEB55"/>
                </a:solidFill>
              </a:rPr>
              <a:t>b. </a:t>
            </a:r>
            <a:r>
              <a:rPr lang="en-US"/>
              <a:t>It rains today; Michael does not go skiing.</a:t>
            </a:r>
          </a:p>
          <a:p>
            <a:pPr algn="l">
              <a:spcBef>
                <a:spcPct val="20000"/>
              </a:spcBef>
              <a:tabLst>
                <a:tab pos="914400" algn="l"/>
              </a:tabLst>
            </a:pPr>
            <a:endParaRPr lang="en-US"/>
          </a:p>
          <a:p>
            <a:pPr algn="l">
              <a:spcBef>
                <a:spcPct val="20000"/>
              </a:spcBef>
              <a:tabLst>
                <a:tab pos="914400" algn="l"/>
              </a:tabLst>
            </a:pPr>
            <a:r>
              <a:rPr lang="en-US" b="1">
                <a:solidFill>
                  <a:srgbClr val="FFEB55"/>
                </a:solidFill>
              </a:rPr>
              <a:t>c. </a:t>
            </a:r>
            <a:r>
              <a:rPr lang="en-US"/>
              <a:t>It snows today; Michael does not go skiing.</a:t>
            </a:r>
          </a:p>
          <a:p>
            <a:pPr algn="l">
              <a:spcBef>
                <a:spcPct val="20000"/>
              </a:spcBef>
              <a:tabLst>
                <a:tab pos="914400" algn="l"/>
              </a:tabLst>
            </a:pPr>
            <a:endParaRPr lang="en-US"/>
          </a:p>
          <a:p>
            <a:pPr algn="l">
              <a:spcBef>
                <a:spcPct val="20000"/>
              </a:spcBef>
              <a:tabLst>
                <a:tab pos="914400" algn="l"/>
              </a:tabLst>
            </a:pPr>
            <a:r>
              <a:rPr lang="en-US" b="1">
                <a:solidFill>
                  <a:srgbClr val="FFEB55"/>
                </a:solidFill>
              </a:rPr>
              <a:t>d. </a:t>
            </a:r>
            <a:r>
              <a:rPr lang="en-US"/>
              <a:t>It rains today; Michael goes skiing.</a:t>
            </a:r>
          </a:p>
        </p:txBody>
      </p:sp>
      <p:sp>
        <p:nvSpPr>
          <p:cNvPr id="388109" name="Rectangle 13"/>
          <p:cNvSpPr>
            <a:spLocks noChangeArrowheads="1"/>
          </p:cNvSpPr>
          <p:nvPr/>
        </p:nvSpPr>
        <p:spPr bwMode="auto">
          <a:xfrm>
            <a:off x="619125" y="2836863"/>
            <a:ext cx="7870825" cy="4206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371600" indent="-1371600" algn="l">
              <a:spcBef>
                <a:spcPct val="20000"/>
              </a:spcBef>
            </a:pPr>
            <a:r>
              <a:rPr lang="en-US" b="1">
                <a:solidFill>
                  <a:srgbClr val="FFEB55"/>
                </a:solidFill>
              </a:rPr>
              <a:t>Answer:  </a:t>
            </a:r>
            <a:r>
              <a:rPr lang="en-US"/>
              <a:t>true</a:t>
            </a:r>
            <a:endParaRPr lang="en-US">
              <a:solidFill>
                <a:srgbClr val="FFEB55"/>
              </a:solidFill>
            </a:endParaRPr>
          </a:p>
        </p:txBody>
      </p:sp>
      <p:sp>
        <p:nvSpPr>
          <p:cNvPr id="388111" name="Rectangle 15"/>
          <p:cNvSpPr>
            <a:spLocks noChangeArrowheads="1"/>
          </p:cNvSpPr>
          <p:nvPr/>
        </p:nvSpPr>
        <p:spPr bwMode="auto">
          <a:xfrm>
            <a:off x="619125" y="3797300"/>
            <a:ext cx="7870825" cy="4206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371600" indent="-1371600" algn="l">
              <a:spcBef>
                <a:spcPct val="20000"/>
              </a:spcBef>
            </a:pPr>
            <a:r>
              <a:rPr lang="en-US" b="1">
                <a:solidFill>
                  <a:srgbClr val="FFEB55"/>
                </a:solidFill>
              </a:rPr>
              <a:t>Answer:  </a:t>
            </a:r>
            <a:r>
              <a:rPr lang="en-US"/>
              <a:t>true</a:t>
            </a:r>
            <a:endParaRPr lang="en-US">
              <a:solidFill>
                <a:srgbClr val="FFEB55"/>
              </a:solidFill>
            </a:endParaRPr>
          </a:p>
        </p:txBody>
      </p:sp>
      <p:sp>
        <p:nvSpPr>
          <p:cNvPr id="388112" name="Rectangle 16"/>
          <p:cNvSpPr>
            <a:spLocks noChangeArrowheads="1"/>
          </p:cNvSpPr>
          <p:nvPr/>
        </p:nvSpPr>
        <p:spPr bwMode="auto">
          <a:xfrm>
            <a:off x="619125" y="4754563"/>
            <a:ext cx="7870825" cy="4206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371600" indent="-1371600" algn="l">
              <a:spcBef>
                <a:spcPct val="20000"/>
              </a:spcBef>
            </a:pPr>
            <a:r>
              <a:rPr lang="en-US" b="1">
                <a:solidFill>
                  <a:srgbClr val="FFEB55"/>
                </a:solidFill>
              </a:rPr>
              <a:t>Answer:  </a:t>
            </a:r>
            <a:r>
              <a:rPr lang="en-US"/>
              <a:t>true</a:t>
            </a:r>
            <a:endParaRPr lang="en-US">
              <a:solidFill>
                <a:srgbClr val="FFEB55"/>
              </a:solidFill>
            </a:endParaRPr>
          </a:p>
        </p:txBody>
      </p:sp>
      <p:sp>
        <p:nvSpPr>
          <p:cNvPr id="388113" name="Rectangle 17"/>
          <p:cNvSpPr>
            <a:spLocks noChangeArrowheads="1"/>
          </p:cNvSpPr>
          <p:nvPr/>
        </p:nvSpPr>
        <p:spPr bwMode="auto">
          <a:xfrm>
            <a:off x="619125" y="5695950"/>
            <a:ext cx="7870825" cy="4206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371600" indent="-1371600" algn="l">
              <a:spcBef>
                <a:spcPct val="20000"/>
              </a:spcBef>
            </a:pPr>
            <a:r>
              <a:rPr lang="en-US" b="1">
                <a:solidFill>
                  <a:srgbClr val="FFEB55"/>
                </a:solidFill>
              </a:rPr>
              <a:t>Answer:  </a:t>
            </a:r>
            <a:r>
              <a:rPr lang="en-US"/>
              <a:t>false</a:t>
            </a:r>
            <a:endParaRPr lang="en-US">
              <a:solidFill>
                <a:srgbClr val="FFEB55"/>
              </a:solidFill>
            </a:endParaRPr>
          </a:p>
        </p:txBody>
      </p:sp>
      <p:sp>
        <p:nvSpPr>
          <p:cNvPr id="388115" name="Rectangle 19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en-US" smtClean="0"/>
              <a:t>Your Turn: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88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88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88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88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88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8108" grpId="0"/>
      <p:bldP spid="388109" grpId="0"/>
      <p:bldP spid="388111" grpId="0"/>
      <p:bldP spid="388112" grpId="0"/>
      <p:bldP spid="38811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92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If – Then Statements</a:t>
            </a:r>
          </a:p>
        </p:txBody>
      </p:sp>
      <p:sp>
        <p:nvSpPr>
          <p:cNvPr id="46592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From our results in the previous example we can construct a truth table for conditional statements. Notice that a conditional statement is true in all cases except when the conclusion is false.</a:t>
            </a:r>
          </a:p>
        </p:txBody>
      </p:sp>
      <p:graphicFrame>
        <p:nvGraphicFramePr>
          <p:cNvPr id="465956" name="Group 36"/>
          <p:cNvGraphicFramePr>
            <a:graphicFrameLocks noGrp="1"/>
          </p:cNvGraphicFramePr>
          <p:nvPr>
            <p:ph sz="half" idx="2"/>
          </p:nvPr>
        </p:nvGraphicFramePr>
        <p:xfrm>
          <a:off x="4648200" y="1600200"/>
          <a:ext cx="4038600" cy="4484688"/>
        </p:xfrm>
        <a:graphic>
          <a:graphicData uri="http://schemas.openxmlformats.org/drawingml/2006/table">
            <a:tbl>
              <a:tblPr/>
              <a:tblGrid>
                <a:gridCol w="1346200"/>
                <a:gridCol w="1346200"/>
                <a:gridCol w="1346200"/>
              </a:tblGrid>
              <a:tr h="904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q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p      q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66"/>
                    </a:solidFill>
                  </a:tcPr>
                </a:tc>
              </a:tr>
              <a:tr h="863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64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4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4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65952" name="Line 32"/>
          <p:cNvSpPr>
            <a:spLocks noChangeShapeType="1"/>
          </p:cNvSpPr>
          <p:nvPr/>
        </p:nvSpPr>
        <p:spPr bwMode="auto">
          <a:xfrm>
            <a:off x="7791450" y="1905000"/>
            <a:ext cx="4191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5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65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65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65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5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4659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5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659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595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75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Objectives</a:t>
            </a:r>
          </a:p>
        </p:txBody>
      </p:sp>
      <p:sp>
        <p:nvSpPr>
          <p:cNvPr id="458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Analyze statements in if-then form.</a:t>
            </a:r>
            <a:br>
              <a:rPr lang="en-US" smtClean="0"/>
            </a:br>
            <a:endParaRPr lang="en-US" smtClean="0"/>
          </a:p>
          <a:p>
            <a:pPr eaLnBrk="1" hangingPunct="1">
              <a:defRPr/>
            </a:pPr>
            <a:r>
              <a:rPr lang="en-US" smtClean="0"/>
              <a:t>Write the converse, inverse, and contrapositive of if-then statements.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8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58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58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58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87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587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587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587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898" name="Rectangle 26"/>
          <p:cNvSpPr>
            <a:spLocks noGrp="1" noRot="1" noChangeArrowheads="1"/>
          </p:cNvSpPr>
          <p:nvPr>
            <p:ph type="title"/>
          </p:nvPr>
        </p:nvSpPr>
        <p:spPr>
          <a:xfrm>
            <a:off x="244475" y="274638"/>
            <a:ext cx="8701088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smtClean="0"/>
              <a:t>Converse, Inverse, and Contrapositive</a:t>
            </a:r>
          </a:p>
        </p:txBody>
      </p:sp>
      <p:sp>
        <p:nvSpPr>
          <p:cNvPr id="4638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28650" y="1524000"/>
            <a:ext cx="8058150" cy="4525963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smtClean="0"/>
              <a:t>From a conditional we can also create additional statements referred to as </a:t>
            </a:r>
            <a:r>
              <a:rPr lang="en-US" sz="2800" b="1" i="1" smtClean="0">
                <a:solidFill>
                  <a:srgbClr val="FFEB55"/>
                </a:solidFill>
              </a:rPr>
              <a:t>related conditionals</a:t>
            </a:r>
            <a:r>
              <a:rPr lang="en-US" sz="2800" smtClean="0"/>
              <a:t>. These include the </a:t>
            </a:r>
            <a:r>
              <a:rPr lang="en-US" sz="2800" b="1" i="1" smtClean="0">
                <a:solidFill>
                  <a:srgbClr val="FFEB55"/>
                </a:solidFill>
              </a:rPr>
              <a:t>converse</a:t>
            </a:r>
            <a:r>
              <a:rPr lang="en-US" sz="2800" smtClean="0"/>
              <a:t>, the </a:t>
            </a:r>
            <a:r>
              <a:rPr lang="en-US" sz="2800" b="1" i="1" smtClean="0">
                <a:solidFill>
                  <a:srgbClr val="FFEB55"/>
                </a:solidFill>
              </a:rPr>
              <a:t>inverse</a:t>
            </a:r>
            <a:r>
              <a:rPr lang="en-US" sz="2800" smtClean="0"/>
              <a:t>, and the </a:t>
            </a:r>
            <a:r>
              <a:rPr lang="en-US" sz="2800" b="1" i="1" smtClean="0">
                <a:solidFill>
                  <a:srgbClr val="FFEB55"/>
                </a:solidFill>
              </a:rPr>
              <a:t>contrapositive</a:t>
            </a:r>
            <a:r>
              <a:rPr lang="en-US" sz="2800" smtClean="0"/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3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63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63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63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9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8763" y="274638"/>
            <a:ext cx="8702675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smtClean="0"/>
              <a:t>Converse, Inverse, and Contrapositive</a:t>
            </a:r>
          </a:p>
        </p:txBody>
      </p:sp>
      <p:graphicFrame>
        <p:nvGraphicFramePr>
          <p:cNvPr id="468057" name="Group 89"/>
          <p:cNvGraphicFramePr>
            <a:graphicFrameLocks noGrp="1"/>
          </p:cNvGraphicFramePr>
          <p:nvPr>
            <p:ph idx="1"/>
          </p:nvPr>
        </p:nvGraphicFramePr>
        <p:xfrm>
          <a:off x="323850" y="1143000"/>
          <a:ext cx="8515350" cy="5204460"/>
        </p:xfrm>
        <a:graphic>
          <a:graphicData uri="http://schemas.openxmlformats.org/drawingml/2006/table">
            <a:tbl>
              <a:tblPr/>
              <a:tblGrid>
                <a:gridCol w="2030413"/>
                <a:gridCol w="2160587"/>
                <a:gridCol w="1085850"/>
                <a:gridCol w="3238500"/>
              </a:tblGrid>
              <a:tr h="8763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Statement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Formed by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Symbols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Examples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</a:tr>
              <a:tr h="904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Conditional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Given an hypothesis and conclusion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p       q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If 2 angles have the same measure, then they are congruent.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04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Converse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Exchange the hypothesis and conclusion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q       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If 2 angles are congruent, then they have the same measure.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4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Inverse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Negate both the hypothesis and the conclusion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~p    </a:t>
                      </a:r>
                      <a:r>
                        <a:rPr kumimoji="0" lang="en-US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~q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If 2 angles do not have the same measure, then they are not congruent.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4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Contrapositive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Negate both the hypothesis and conclusion of the converse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~q     ~p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If 2 angles are not congruent, then they do not have the same measure.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68052" name="Line 84"/>
          <p:cNvSpPr>
            <a:spLocks noChangeShapeType="1"/>
          </p:cNvSpPr>
          <p:nvPr/>
        </p:nvSpPr>
        <p:spPr bwMode="auto">
          <a:xfrm>
            <a:off x="4895850" y="2247900"/>
            <a:ext cx="3429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68053" name="Line 85"/>
          <p:cNvSpPr>
            <a:spLocks noChangeShapeType="1"/>
          </p:cNvSpPr>
          <p:nvPr/>
        </p:nvSpPr>
        <p:spPr bwMode="auto">
          <a:xfrm>
            <a:off x="4916488" y="3278188"/>
            <a:ext cx="3429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68055" name="Line 87"/>
          <p:cNvSpPr>
            <a:spLocks noChangeShapeType="1"/>
          </p:cNvSpPr>
          <p:nvPr/>
        </p:nvSpPr>
        <p:spPr bwMode="auto">
          <a:xfrm>
            <a:off x="4954588" y="5240338"/>
            <a:ext cx="228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68056" name="Line 88"/>
          <p:cNvSpPr>
            <a:spLocks noChangeShapeType="1"/>
          </p:cNvSpPr>
          <p:nvPr/>
        </p:nvSpPr>
        <p:spPr bwMode="auto">
          <a:xfrm>
            <a:off x="4956175" y="4289425"/>
            <a:ext cx="228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68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68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68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468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468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8052" grpId="0" animBg="1"/>
      <p:bldP spid="468053" grpId="0" animBg="1"/>
      <p:bldP spid="468055" grpId="0" animBg="1"/>
      <p:bldP spid="46805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01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400" b="0" smtClean="0"/>
              <a:t>Converse, Inverse, and Contrapositive</a:t>
            </a:r>
          </a:p>
        </p:txBody>
      </p:sp>
      <p:sp>
        <p:nvSpPr>
          <p:cNvPr id="4700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343900" cy="1935163"/>
          </a:xfrm>
        </p:spPr>
        <p:txBody>
          <a:bodyPr/>
          <a:lstStyle/>
          <a:p>
            <a:pPr eaLnBrk="1" hangingPunct="1">
              <a:defRPr/>
            </a:pPr>
            <a:r>
              <a:rPr lang="en-US" sz="2400" smtClean="0"/>
              <a:t>Statements that have the same truth value are said to be </a:t>
            </a:r>
            <a:r>
              <a:rPr lang="en-US" sz="2400" b="1" i="1" smtClean="0">
                <a:solidFill>
                  <a:srgbClr val="FFFF00"/>
                </a:solidFill>
              </a:rPr>
              <a:t>logically equivalent</a:t>
            </a:r>
            <a:r>
              <a:rPr lang="en-US" sz="2400" smtClean="0"/>
              <a:t>. We can create a truth table to compare the related conditionals and their relationships.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sz="2400" smtClean="0"/>
          </a:p>
        </p:txBody>
      </p:sp>
      <p:graphicFrame>
        <p:nvGraphicFramePr>
          <p:cNvPr id="470124" name="Group 108"/>
          <p:cNvGraphicFramePr>
            <a:graphicFrameLocks noGrp="1"/>
          </p:cNvGraphicFramePr>
          <p:nvPr>
            <p:ph sz="half" idx="2"/>
          </p:nvPr>
        </p:nvGraphicFramePr>
        <p:xfrm>
          <a:off x="419100" y="2724150"/>
          <a:ext cx="8362950" cy="3527427"/>
        </p:xfrm>
        <a:graphic>
          <a:graphicData uri="http://schemas.openxmlformats.org/drawingml/2006/table">
            <a:tbl>
              <a:tblPr/>
              <a:tblGrid>
                <a:gridCol w="914400"/>
                <a:gridCol w="895350"/>
                <a:gridCol w="1695450"/>
                <a:gridCol w="1543050"/>
                <a:gridCol w="1485900"/>
                <a:gridCol w="1828800"/>
              </a:tblGrid>
              <a:tr h="6429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Conditional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Converse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Inverse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Contrapositive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</a:tr>
              <a:tr h="576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p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q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p     q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q     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~p    ~q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~q    ~p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</a:tr>
              <a:tr h="577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6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7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6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2583" name="Line 58"/>
          <p:cNvSpPr>
            <a:spLocks noChangeShapeType="1"/>
          </p:cNvSpPr>
          <p:nvPr/>
        </p:nvSpPr>
        <p:spPr bwMode="auto">
          <a:xfrm>
            <a:off x="2895600" y="3676650"/>
            <a:ext cx="4191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2584" name="Line 59"/>
          <p:cNvSpPr>
            <a:spLocks noChangeShapeType="1"/>
          </p:cNvSpPr>
          <p:nvPr/>
        </p:nvSpPr>
        <p:spPr bwMode="auto">
          <a:xfrm>
            <a:off x="4497388" y="3659188"/>
            <a:ext cx="4191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2585" name="Line 60"/>
          <p:cNvSpPr>
            <a:spLocks noChangeShapeType="1"/>
          </p:cNvSpPr>
          <p:nvPr/>
        </p:nvSpPr>
        <p:spPr bwMode="auto">
          <a:xfrm>
            <a:off x="6097588" y="3678238"/>
            <a:ext cx="2667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2586" name="Line 61"/>
          <p:cNvSpPr>
            <a:spLocks noChangeShapeType="1"/>
          </p:cNvSpPr>
          <p:nvPr/>
        </p:nvSpPr>
        <p:spPr bwMode="auto">
          <a:xfrm>
            <a:off x="7718425" y="3679825"/>
            <a:ext cx="2667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0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70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69337" name="Text Box 25"/>
          <p:cNvSpPr txBox="1">
            <a:spLocks noChangeArrowheads="1"/>
          </p:cNvSpPr>
          <p:nvPr/>
        </p:nvSpPr>
        <p:spPr bwMode="auto">
          <a:xfrm>
            <a:off x="619125" y="1279525"/>
            <a:ext cx="8023225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>
              <a:spcBef>
                <a:spcPct val="20000"/>
              </a:spcBef>
              <a:tabLst>
                <a:tab pos="914400" algn="l"/>
              </a:tabLst>
            </a:pPr>
            <a:r>
              <a:rPr lang="en-US" b="1">
                <a:solidFill>
                  <a:srgbClr val="FFEB55"/>
                </a:solidFill>
              </a:rPr>
              <a:t>Write the converse, inverse, and contrapositive of the statement </a:t>
            </a:r>
            <a:r>
              <a:rPr lang="en-US" b="1" i="1">
                <a:solidFill>
                  <a:srgbClr val="FFEB55"/>
                </a:solidFill>
              </a:rPr>
              <a:t>All squares are rectangles.</a:t>
            </a:r>
            <a:r>
              <a:rPr lang="en-US" b="1">
                <a:solidFill>
                  <a:srgbClr val="FFEB55"/>
                </a:solidFill>
              </a:rPr>
              <a:t> Determine whether each statement is </a:t>
            </a:r>
            <a:r>
              <a:rPr lang="en-US" b="1" i="1">
                <a:solidFill>
                  <a:srgbClr val="FFEB55"/>
                </a:solidFill>
              </a:rPr>
              <a:t>true </a:t>
            </a:r>
            <a:r>
              <a:rPr lang="en-US" b="1">
                <a:solidFill>
                  <a:srgbClr val="FFEB55"/>
                </a:solidFill>
              </a:rPr>
              <a:t>or </a:t>
            </a:r>
            <a:r>
              <a:rPr lang="en-US" b="1" i="1">
                <a:solidFill>
                  <a:srgbClr val="FFEB55"/>
                </a:solidFill>
              </a:rPr>
              <a:t>false.</a:t>
            </a:r>
            <a:r>
              <a:rPr lang="en-US" b="1">
                <a:solidFill>
                  <a:srgbClr val="FFEB55"/>
                </a:solidFill>
              </a:rPr>
              <a:t> If a statement is false, give a counterexample.</a:t>
            </a:r>
            <a:endParaRPr lang="en-US"/>
          </a:p>
        </p:txBody>
      </p:sp>
      <p:sp>
        <p:nvSpPr>
          <p:cNvPr id="269338" name="Text Box 26"/>
          <p:cNvSpPr txBox="1">
            <a:spLocks noChangeArrowheads="1"/>
          </p:cNvSpPr>
          <p:nvPr/>
        </p:nvSpPr>
        <p:spPr bwMode="auto">
          <a:xfrm>
            <a:off x="619125" y="3275013"/>
            <a:ext cx="8139113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943100" indent="-1943100" algn="l">
              <a:spcBef>
                <a:spcPct val="20000"/>
              </a:spcBef>
              <a:tabLst>
                <a:tab pos="914400" algn="l"/>
              </a:tabLst>
            </a:pPr>
            <a:r>
              <a:rPr lang="en-US" b="1">
                <a:solidFill>
                  <a:schemeClr val="folHlink"/>
                </a:solidFill>
              </a:rPr>
              <a:t>Conditional:</a:t>
            </a:r>
            <a:r>
              <a:rPr lang="en-US"/>
              <a:t>  If a shape is a square, then it is a rectangle. The conditional statement is true.</a:t>
            </a:r>
          </a:p>
        </p:txBody>
      </p:sp>
      <p:sp>
        <p:nvSpPr>
          <p:cNvPr id="269339" name="Text Box 27"/>
          <p:cNvSpPr txBox="1">
            <a:spLocks noChangeArrowheads="1"/>
          </p:cNvSpPr>
          <p:nvPr/>
        </p:nvSpPr>
        <p:spPr bwMode="auto">
          <a:xfrm>
            <a:off x="625475" y="2776538"/>
            <a:ext cx="8023225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>
              <a:spcBef>
                <a:spcPct val="20000"/>
              </a:spcBef>
              <a:tabLst>
                <a:tab pos="914400" algn="l"/>
              </a:tabLst>
            </a:pPr>
            <a:r>
              <a:rPr lang="en-US"/>
              <a:t>First, write the conditional in if-then form.</a:t>
            </a:r>
          </a:p>
        </p:txBody>
      </p:sp>
      <p:sp>
        <p:nvSpPr>
          <p:cNvPr id="269340" name="Text Box 28"/>
          <p:cNvSpPr txBox="1">
            <a:spLocks noChangeArrowheads="1"/>
          </p:cNvSpPr>
          <p:nvPr/>
        </p:nvSpPr>
        <p:spPr bwMode="auto">
          <a:xfrm>
            <a:off x="619125" y="4108450"/>
            <a:ext cx="8023225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>
              <a:spcBef>
                <a:spcPct val="20000"/>
              </a:spcBef>
              <a:tabLst>
                <a:tab pos="914400" algn="l"/>
              </a:tabLst>
            </a:pPr>
            <a:r>
              <a:rPr lang="en-US"/>
              <a:t>Write the converse by switching the hypothesis and conclusion of the conditional.</a:t>
            </a:r>
          </a:p>
        </p:txBody>
      </p:sp>
      <p:grpSp>
        <p:nvGrpSpPr>
          <p:cNvPr id="2" name="Group 32"/>
          <p:cNvGrpSpPr>
            <a:grpSpLocks/>
          </p:cNvGrpSpPr>
          <p:nvPr/>
        </p:nvGrpSpPr>
        <p:grpSpPr bwMode="auto">
          <a:xfrm>
            <a:off x="625475" y="5068888"/>
            <a:ext cx="8023225" cy="703262"/>
            <a:chOff x="394" y="3193"/>
            <a:chExt cx="5054" cy="443"/>
          </a:xfrm>
        </p:grpSpPr>
        <p:sp>
          <p:nvSpPr>
            <p:cNvPr id="23561" name="Text Box 30"/>
            <p:cNvSpPr txBox="1">
              <a:spLocks noChangeArrowheads="1"/>
            </p:cNvSpPr>
            <p:nvPr/>
          </p:nvSpPr>
          <p:spPr bwMode="auto">
            <a:xfrm>
              <a:off x="394" y="3193"/>
              <a:ext cx="5054" cy="2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1657350" indent="-1657350" algn="l">
                <a:spcBef>
                  <a:spcPct val="20000"/>
                </a:spcBef>
                <a:tabLst>
                  <a:tab pos="914400" algn="l"/>
                </a:tabLst>
              </a:pPr>
              <a:r>
                <a:rPr lang="en-US" b="1">
                  <a:solidFill>
                    <a:schemeClr val="folHlink"/>
                  </a:solidFill>
                </a:rPr>
                <a:t>Converse:</a:t>
              </a:r>
              <a:r>
                <a:rPr lang="en-US"/>
                <a:t>  If a shape is a rectangle, then it is a square. The converse is false. A rectangle with </a:t>
              </a:r>
              <a:r>
                <a:rPr lang="en-US" i="1">
                  <a:sym typeface="Symbol" pitchFamily="18" charset="2"/>
                </a:rPr>
                <a:t>  </a:t>
              </a:r>
              <a:r>
                <a:rPr lang="en-US"/>
                <a:t>= 2 and </a:t>
              </a:r>
              <a:r>
                <a:rPr lang="en-US" i="1"/>
                <a:t>w </a:t>
              </a:r>
              <a:r>
                <a:rPr lang="en-US"/>
                <a:t>= 4 is not a square.</a:t>
              </a:r>
            </a:p>
          </p:txBody>
        </p:sp>
        <p:pic>
          <p:nvPicPr>
            <p:cNvPr id="23562" name="Picture 31" descr="Ch2-062"/>
            <p:cNvPicPr>
              <a:picLocks noChangeAspect="1" noChangeArrowheads="1"/>
            </p:cNvPicPr>
            <p:nvPr/>
          </p:nvPicPr>
          <p:blipFill>
            <a:blip r:embed="rId3" cstate="print"/>
            <a:srcRect r="63477" b="-23567"/>
            <a:stretch>
              <a:fillRect/>
            </a:stretch>
          </p:blipFill>
          <p:spPr bwMode="invGray">
            <a:xfrm>
              <a:off x="4816" y="3442"/>
              <a:ext cx="145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69345" name="Rectangle 33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en-US" smtClean="0"/>
              <a:t>Example 4: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9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69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69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69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9337" grpId="0" autoUpdateAnimBg="0"/>
      <p:bldP spid="269338" grpId="0" autoUpdateAnimBg="0"/>
      <p:bldP spid="269339" grpId="0" autoUpdateAnimBg="0"/>
      <p:bldP spid="269340" grpId="0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425999" name="Text Box 15"/>
          <p:cNvSpPr txBox="1">
            <a:spLocks noChangeArrowheads="1"/>
          </p:cNvSpPr>
          <p:nvPr/>
        </p:nvSpPr>
        <p:spPr bwMode="auto">
          <a:xfrm>
            <a:off x="619125" y="1277938"/>
            <a:ext cx="8139113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657350" indent="-1657350" algn="l">
              <a:spcBef>
                <a:spcPct val="20000"/>
              </a:spcBef>
              <a:tabLst>
                <a:tab pos="914400" algn="l"/>
              </a:tabLst>
            </a:pPr>
            <a:r>
              <a:rPr lang="en-US" b="1">
                <a:solidFill>
                  <a:schemeClr val="folHlink"/>
                </a:solidFill>
              </a:rPr>
              <a:t>Inverse:</a:t>
            </a:r>
            <a:r>
              <a:rPr lang="en-US"/>
              <a:t>      If a shape is not a square, then it is not a rectangle. The inverse is false. A 4-sided polygon with side lengths 2, 2, 4, and 4 is </a:t>
            </a:r>
            <a:br>
              <a:rPr lang="en-US"/>
            </a:br>
            <a:r>
              <a:rPr lang="en-US"/>
              <a:t>not a square, but it is a rectangle.</a:t>
            </a:r>
          </a:p>
        </p:txBody>
      </p:sp>
      <p:sp>
        <p:nvSpPr>
          <p:cNvPr id="426000" name="Text Box 16"/>
          <p:cNvSpPr txBox="1">
            <a:spLocks noChangeArrowheads="1"/>
          </p:cNvSpPr>
          <p:nvPr/>
        </p:nvSpPr>
        <p:spPr bwMode="auto">
          <a:xfrm>
            <a:off x="619125" y="2890838"/>
            <a:ext cx="8023225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>
              <a:spcBef>
                <a:spcPct val="20000"/>
              </a:spcBef>
              <a:tabLst>
                <a:tab pos="914400" algn="l"/>
              </a:tabLst>
            </a:pPr>
            <a:r>
              <a:rPr lang="en-US"/>
              <a:t>The contrapositive is the negation of the hypothesis and conclusion of the converse. </a:t>
            </a:r>
          </a:p>
        </p:txBody>
      </p:sp>
      <p:sp>
        <p:nvSpPr>
          <p:cNvPr id="426001" name="Text Box 17"/>
          <p:cNvSpPr txBox="1">
            <a:spLocks noChangeArrowheads="1"/>
          </p:cNvSpPr>
          <p:nvPr/>
        </p:nvSpPr>
        <p:spPr bwMode="auto">
          <a:xfrm>
            <a:off x="625475" y="3878263"/>
            <a:ext cx="8023225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400300" indent="-2400300" algn="l">
              <a:spcBef>
                <a:spcPct val="20000"/>
              </a:spcBef>
              <a:tabLst>
                <a:tab pos="914400" algn="l"/>
              </a:tabLst>
            </a:pPr>
            <a:r>
              <a:rPr lang="en-US" b="1">
                <a:solidFill>
                  <a:schemeClr val="folHlink"/>
                </a:solidFill>
              </a:rPr>
              <a:t>Contrapositive:</a:t>
            </a:r>
            <a:r>
              <a:rPr lang="en-US"/>
              <a:t>  If a shape is not a rectangle, then it is not a square. The contrapositive is true.</a:t>
            </a:r>
          </a:p>
        </p:txBody>
      </p:sp>
      <p:sp>
        <p:nvSpPr>
          <p:cNvPr id="426002" name="Rectangle 18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en-US" smtClean="0"/>
              <a:t>Example 4: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259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260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260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5999" grpId="0" autoUpdateAnimBg="0"/>
      <p:bldP spid="426000" grpId="0" autoUpdateAnimBg="0"/>
      <p:bldP spid="426001" grpId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70360" name="Text Box 24"/>
          <p:cNvSpPr txBox="1">
            <a:spLocks noChangeArrowheads="1"/>
          </p:cNvSpPr>
          <p:nvPr/>
        </p:nvSpPr>
        <p:spPr bwMode="auto">
          <a:xfrm>
            <a:off x="619125" y="1279525"/>
            <a:ext cx="8023225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>
              <a:spcBef>
                <a:spcPct val="20000"/>
              </a:spcBef>
              <a:tabLst>
                <a:tab pos="914400" algn="l"/>
              </a:tabLst>
            </a:pPr>
            <a:r>
              <a:rPr lang="en-US" b="1">
                <a:solidFill>
                  <a:srgbClr val="FFEB55"/>
                </a:solidFill>
              </a:rPr>
              <a:t>Write the converse, inverse, and contrapositive of the statement </a:t>
            </a:r>
            <a:r>
              <a:rPr lang="en-US" b="1" i="1">
                <a:solidFill>
                  <a:srgbClr val="FFEB55"/>
                </a:solidFill>
              </a:rPr>
              <a:t>The sum of the measures of two complementary angles is 90.</a:t>
            </a:r>
            <a:r>
              <a:rPr lang="en-US" b="1">
                <a:solidFill>
                  <a:srgbClr val="FFEB55"/>
                </a:solidFill>
              </a:rPr>
              <a:t> Determine whether each statement is </a:t>
            </a:r>
            <a:r>
              <a:rPr lang="en-US" b="1" i="1">
                <a:solidFill>
                  <a:srgbClr val="FFEB55"/>
                </a:solidFill>
              </a:rPr>
              <a:t>true </a:t>
            </a:r>
            <a:r>
              <a:rPr lang="en-US" b="1">
                <a:solidFill>
                  <a:srgbClr val="FFEB55"/>
                </a:solidFill>
              </a:rPr>
              <a:t>or </a:t>
            </a:r>
            <a:r>
              <a:rPr lang="en-US" b="1" i="1">
                <a:solidFill>
                  <a:srgbClr val="FFEB55"/>
                </a:solidFill>
              </a:rPr>
              <a:t>false.</a:t>
            </a:r>
            <a:r>
              <a:rPr lang="en-US" b="1">
                <a:solidFill>
                  <a:srgbClr val="FFEB55"/>
                </a:solidFill>
              </a:rPr>
              <a:t> If a statement is false, give a counterexample.</a:t>
            </a:r>
            <a:endParaRPr lang="en-US"/>
          </a:p>
        </p:txBody>
      </p:sp>
      <p:sp>
        <p:nvSpPr>
          <p:cNvPr id="270361" name="Text Box 25"/>
          <p:cNvSpPr txBox="1">
            <a:spLocks noChangeArrowheads="1"/>
          </p:cNvSpPr>
          <p:nvPr/>
        </p:nvSpPr>
        <p:spPr bwMode="auto">
          <a:xfrm>
            <a:off x="619125" y="2984500"/>
            <a:ext cx="7908925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371600" indent="-1371600" algn="l">
              <a:spcBef>
                <a:spcPct val="20000"/>
              </a:spcBef>
              <a:tabLst>
                <a:tab pos="914400" algn="l"/>
              </a:tabLst>
            </a:pPr>
            <a:r>
              <a:rPr lang="en-US" b="1">
                <a:solidFill>
                  <a:srgbClr val="FFEB55"/>
                </a:solidFill>
              </a:rPr>
              <a:t>Answer:  </a:t>
            </a:r>
            <a:r>
              <a:rPr lang="en-US"/>
              <a:t>Conditional: If two angles are complementary, then the sum of their measures is 90; true.</a:t>
            </a:r>
            <a:br>
              <a:rPr lang="en-US"/>
            </a:br>
            <a:r>
              <a:rPr lang="en-US"/>
              <a:t>Converse: If the sum of the measures of two angles is 90, then they are complementary; true.</a:t>
            </a:r>
            <a:br>
              <a:rPr lang="en-US"/>
            </a:br>
            <a:r>
              <a:rPr lang="en-US"/>
              <a:t>Inverse: If two angles are not complementary, then the sum of their measures is not 90; true.</a:t>
            </a:r>
            <a:br>
              <a:rPr lang="en-US"/>
            </a:br>
            <a:r>
              <a:rPr lang="en-US"/>
              <a:t>Contrapositive: If the sum of the measures of two angles is not 90, then they are not complementary; true.</a:t>
            </a:r>
          </a:p>
        </p:txBody>
      </p:sp>
      <p:sp>
        <p:nvSpPr>
          <p:cNvPr id="270362" name="Rectangle 26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en-US" smtClean="0"/>
              <a:t>Your Turn: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0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70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0360" grpId="0"/>
      <p:bldP spid="27036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77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err="1" smtClean="0"/>
              <a:t>Biconditionals</a:t>
            </a:r>
            <a:endParaRPr lang="en-US" dirty="0" smtClean="0"/>
          </a:p>
        </p:txBody>
      </p:sp>
      <p:sp>
        <p:nvSpPr>
          <p:cNvPr id="459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When a conditional statement and its converse are both true then we can write the statement as a single statement called a </a:t>
            </a:r>
            <a:r>
              <a:rPr lang="en-US" b="1" i="1" dirty="0" err="1" smtClean="0">
                <a:solidFill>
                  <a:srgbClr val="FFEB55"/>
                </a:solidFill>
              </a:rPr>
              <a:t>biconditional</a:t>
            </a:r>
            <a:r>
              <a:rPr lang="en-US" dirty="0" smtClean="0"/>
              <a:t>. </a:t>
            </a:r>
            <a:br>
              <a:rPr lang="en-US" dirty="0" smtClean="0"/>
            </a:br>
            <a:endParaRPr lang="en-US" dirty="0" smtClean="0"/>
          </a:p>
          <a:p>
            <a:pPr eaLnBrk="1" hangingPunct="1">
              <a:defRPr/>
            </a:pPr>
            <a:r>
              <a:rPr lang="en-US" dirty="0" smtClean="0"/>
              <a:t>A </a:t>
            </a:r>
            <a:r>
              <a:rPr lang="en-US" dirty="0" err="1" smtClean="0"/>
              <a:t>biconditional</a:t>
            </a:r>
            <a:r>
              <a:rPr lang="en-US" dirty="0" smtClean="0"/>
              <a:t> always contains the phrase “if and only if” which is often represented as “</a:t>
            </a:r>
            <a:r>
              <a:rPr lang="en-US" b="1" i="1" dirty="0" err="1" smtClean="0">
                <a:solidFill>
                  <a:srgbClr val="FFEB55"/>
                </a:solidFill>
              </a:rPr>
              <a:t>iff</a:t>
            </a:r>
            <a:r>
              <a:rPr lang="en-US" b="1" i="1" dirty="0" smtClean="0">
                <a:solidFill>
                  <a:srgbClr val="FFEB55"/>
                </a:solidFill>
              </a:rPr>
              <a:t>”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sz="800" dirty="0" smtClean="0"/>
          </a:p>
          <a:p>
            <a:pPr eaLnBrk="1" hangingPunct="1">
              <a:buNone/>
              <a:defRPr/>
            </a:pPr>
            <a:r>
              <a:rPr lang="en-US" b="1" u="sng" dirty="0" smtClean="0"/>
              <a:t>Example:</a:t>
            </a:r>
            <a:br>
              <a:rPr lang="en-US" b="1" u="sng" dirty="0" smtClean="0"/>
            </a:br>
            <a:r>
              <a:rPr lang="en-US" b="1" i="1" dirty="0" smtClean="0">
                <a:solidFill>
                  <a:srgbClr val="FFEB55"/>
                </a:solidFill>
              </a:rPr>
              <a:t>p</a:t>
            </a:r>
            <a:r>
              <a:rPr lang="en-US" dirty="0" smtClean="0"/>
              <a:t>:     Two lines are perpendicular </a:t>
            </a:r>
            <a:r>
              <a:rPr lang="en-US" b="1" i="1" dirty="0" err="1" smtClean="0">
                <a:solidFill>
                  <a:srgbClr val="FFEB55"/>
                </a:solidFill>
              </a:rPr>
              <a:t>iff</a:t>
            </a:r>
            <a:r>
              <a:rPr lang="en-US" dirty="0" smtClean="0"/>
              <a:t> they intersect to form a right angle. </a:t>
            </a:r>
          </a:p>
          <a:p>
            <a:pPr eaLnBrk="1" hangingPunct="1"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59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59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59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59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59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59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459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77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Truth Values</a:t>
            </a:r>
          </a:p>
        </p:txBody>
      </p:sp>
      <p:sp>
        <p:nvSpPr>
          <p:cNvPr id="459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A </a:t>
            </a:r>
            <a:r>
              <a:rPr lang="en-US" b="1" i="1" dirty="0" smtClean="0">
                <a:solidFill>
                  <a:srgbClr val="FFEB55"/>
                </a:solidFill>
              </a:rPr>
              <a:t>statement</a:t>
            </a:r>
            <a:r>
              <a:rPr lang="en-US" dirty="0" smtClean="0"/>
              <a:t>  is any sentence that is either true or false, but not both. The truth or falsity of a statement is its </a:t>
            </a:r>
            <a:r>
              <a:rPr lang="en-US" b="1" i="1" dirty="0" smtClean="0">
                <a:solidFill>
                  <a:srgbClr val="FFEB55"/>
                </a:solidFill>
              </a:rPr>
              <a:t>truth value</a:t>
            </a:r>
            <a:r>
              <a:rPr lang="en-US" dirty="0" smtClean="0"/>
              <a:t>. </a:t>
            </a:r>
            <a:br>
              <a:rPr lang="en-US" dirty="0" smtClean="0"/>
            </a:br>
            <a:endParaRPr lang="en-US" dirty="0" smtClean="0"/>
          </a:p>
          <a:p>
            <a:pPr eaLnBrk="1" hangingPunct="1">
              <a:defRPr/>
            </a:pPr>
            <a:r>
              <a:rPr lang="en-US" dirty="0" smtClean="0"/>
              <a:t>Statements are most often represented using a letter such as </a:t>
            </a:r>
            <a:r>
              <a:rPr lang="en-US" b="1" i="1" dirty="0" smtClean="0">
                <a:solidFill>
                  <a:srgbClr val="FFEB55"/>
                </a:solidFill>
              </a:rPr>
              <a:t>p</a:t>
            </a:r>
            <a:r>
              <a:rPr lang="en-US" dirty="0" smtClean="0"/>
              <a:t> or </a:t>
            </a:r>
            <a:r>
              <a:rPr lang="en-US" b="1" i="1" dirty="0" smtClean="0">
                <a:solidFill>
                  <a:srgbClr val="FFEB55"/>
                </a:solidFill>
              </a:rPr>
              <a:t>q</a:t>
            </a:r>
            <a:r>
              <a:rPr lang="en-US" dirty="0" smtClean="0"/>
              <a:t>. </a:t>
            </a:r>
            <a:br>
              <a:rPr lang="en-US" dirty="0" smtClean="0"/>
            </a:br>
            <a:endParaRPr lang="en-US" sz="800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b="1" u="sng" dirty="0" smtClean="0"/>
              <a:t>Example:</a:t>
            </a:r>
            <a:br>
              <a:rPr lang="en-US" b="1" u="sng" dirty="0" smtClean="0"/>
            </a:br>
            <a:r>
              <a:rPr lang="en-US" b="1" i="1" dirty="0" smtClean="0">
                <a:solidFill>
                  <a:srgbClr val="FFEB55"/>
                </a:solidFill>
              </a:rPr>
              <a:t>p</a:t>
            </a:r>
            <a:r>
              <a:rPr lang="en-US" dirty="0" smtClean="0"/>
              <a:t>:     Denver is the capital of Colorado. </a:t>
            </a:r>
          </a:p>
          <a:p>
            <a:pPr eaLnBrk="1" hangingPunct="1"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59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59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59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59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59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59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459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0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Truth Values</a:t>
            </a:r>
          </a:p>
        </p:txBody>
      </p:sp>
      <p:sp>
        <p:nvSpPr>
          <p:cNvPr id="460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686800" cy="4525963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The </a:t>
            </a:r>
            <a:r>
              <a:rPr lang="en-US" b="1" i="1" smtClean="0">
                <a:solidFill>
                  <a:srgbClr val="FFEB55"/>
                </a:solidFill>
              </a:rPr>
              <a:t>negation </a:t>
            </a:r>
            <a:r>
              <a:rPr lang="en-US" smtClean="0"/>
              <a:t>of a statement has the opposite meaning as well as the opposite truth value of the original statement. 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sz="80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b="1" u="sng" smtClean="0"/>
              <a:t>Example </a:t>
            </a:r>
            <a:r>
              <a:rPr lang="en-US" sz="2400" b="1" u="sng" smtClean="0"/>
              <a:t>(using the previous statement):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mtClean="0"/>
              <a:t>	</a:t>
            </a:r>
            <a:r>
              <a:rPr lang="en-US" b="1" i="1" smtClean="0">
                <a:solidFill>
                  <a:srgbClr val="FFEB55"/>
                </a:solidFill>
              </a:rPr>
              <a:t>not p also written  as ~ p</a:t>
            </a:r>
            <a:r>
              <a:rPr lang="en-US" smtClean="0"/>
              <a:t>:     </a:t>
            </a:r>
            <a:br>
              <a:rPr lang="en-US" smtClean="0"/>
            </a:br>
            <a:r>
              <a:rPr lang="en-US" smtClean="0"/>
              <a:t>	Denver is not the capital of Colorado. 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60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60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60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608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500"/>
                            </p:stCondLst>
                            <p:childTnLst>
                              <p:par>
                                <p:cTn id="15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608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77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If-Then Statements</a:t>
            </a:r>
          </a:p>
        </p:txBody>
      </p:sp>
      <p:sp>
        <p:nvSpPr>
          <p:cNvPr id="459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686800" cy="4525963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/>
              <a:t>A </a:t>
            </a:r>
            <a:r>
              <a:rPr lang="en-US" sz="2800" b="1" i="1" dirty="0" smtClean="0">
                <a:solidFill>
                  <a:srgbClr val="FFEB55"/>
                </a:solidFill>
              </a:rPr>
              <a:t>conditional statement</a:t>
            </a:r>
            <a:r>
              <a:rPr lang="en-US" sz="2800" dirty="0" smtClean="0"/>
              <a:t> is a statement that can be written in </a:t>
            </a:r>
            <a:r>
              <a:rPr lang="en-US" sz="2800" b="1" i="1" dirty="0" smtClean="0">
                <a:solidFill>
                  <a:srgbClr val="FFEB55"/>
                </a:solidFill>
              </a:rPr>
              <a:t>if-then</a:t>
            </a:r>
            <a:r>
              <a:rPr lang="en-US" sz="2800" dirty="0" smtClean="0"/>
              <a:t> form.</a:t>
            </a:r>
            <a:br>
              <a:rPr lang="en-US" sz="2800" dirty="0" smtClean="0"/>
            </a:br>
            <a:r>
              <a:rPr lang="en-US" sz="800" dirty="0" smtClean="0"/>
              <a:t/>
            </a:r>
            <a:br>
              <a:rPr lang="en-US" sz="800" dirty="0" smtClean="0"/>
            </a:br>
            <a:r>
              <a:rPr lang="en-US" sz="2600" dirty="0" smtClean="0"/>
              <a:t>Example: If an animal has hair, then it is a mammal.</a:t>
            </a:r>
            <a:br>
              <a:rPr lang="en-US" sz="2600" dirty="0" smtClean="0"/>
            </a:br>
            <a:endParaRPr lang="en-US" sz="800" dirty="0" smtClean="0"/>
          </a:p>
          <a:p>
            <a:pPr eaLnBrk="1" hangingPunct="1">
              <a:defRPr/>
            </a:pPr>
            <a:r>
              <a:rPr lang="en-US" sz="2800" dirty="0" smtClean="0"/>
              <a:t>Conditional statements can always be written  as </a:t>
            </a:r>
            <a:br>
              <a:rPr lang="en-US" sz="2800" dirty="0" smtClean="0"/>
            </a:br>
            <a:r>
              <a:rPr lang="en-US" sz="2800" dirty="0" smtClean="0"/>
              <a:t>“</a:t>
            </a:r>
            <a:r>
              <a:rPr lang="en-US" sz="2800" b="1" i="1" dirty="0" smtClean="0">
                <a:solidFill>
                  <a:srgbClr val="FFEB55"/>
                </a:solidFill>
              </a:rPr>
              <a:t>if p, then q</a:t>
            </a:r>
            <a:r>
              <a:rPr lang="en-US" sz="2800" dirty="0" smtClean="0"/>
              <a:t>.”  The phrase which follows the “if” (p) is called the </a:t>
            </a:r>
            <a:r>
              <a:rPr lang="en-US" sz="2800" b="1" i="1" dirty="0" smtClean="0">
                <a:solidFill>
                  <a:srgbClr val="FFEB55"/>
                </a:solidFill>
              </a:rPr>
              <a:t>hypothesis</a:t>
            </a:r>
            <a:r>
              <a:rPr lang="en-US" sz="2800" b="1" i="1" dirty="0" smtClean="0"/>
              <a:t>,</a:t>
            </a:r>
            <a:r>
              <a:rPr lang="en-US" sz="2800" dirty="0" smtClean="0"/>
              <a:t> and the phrase after the “then” (q) is the </a:t>
            </a:r>
            <a:r>
              <a:rPr lang="en-US" sz="2800" b="1" i="1" dirty="0" smtClean="0">
                <a:solidFill>
                  <a:srgbClr val="FFEB55"/>
                </a:solidFill>
              </a:rPr>
              <a:t>conclusion</a:t>
            </a:r>
            <a:r>
              <a:rPr lang="en-US" sz="2800" dirty="0" smtClean="0"/>
              <a:t>.</a:t>
            </a:r>
            <a:r>
              <a:rPr lang="en-US" dirty="0" smtClean="0"/>
              <a:t> </a:t>
            </a:r>
            <a:br>
              <a:rPr lang="en-US" dirty="0" smtClean="0"/>
            </a:br>
            <a:endParaRPr lang="en-US" sz="800" dirty="0" smtClean="0"/>
          </a:p>
          <a:p>
            <a:pPr eaLnBrk="1" hangingPunct="1">
              <a:defRPr/>
            </a:pPr>
            <a:r>
              <a:rPr lang="en-US" sz="2800" dirty="0" smtClean="0"/>
              <a:t>We write </a:t>
            </a:r>
            <a:r>
              <a:rPr lang="en-US" sz="2800" b="1" i="1" dirty="0" smtClean="0">
                <a:solidFill>
                  <a:srgbClr val="FFEB55"/>
                </a:solidFill>
              </a:rPr>
              <a:t>p     q</a:t>
            </a:r>
            <a:r>
              <a:rPr lang="en-US" sz="2800" dirty="0" smtClean="0"/>
              <a:t>, which is read “</a:t>
            </a:r>
            <a:r>
              <a:rPr lang="en-US" sz="2800" b="1" i="1" dirty="0" smtClean="0">
                <a:solidFill>
                  <a:srgbClr val="FFEB55"/>
                </a:solidFill>
              </a:rPr>
              <a:t>if p, then q</a:t>
            </a:r>
            <a:r>
              <a:rPr lang="en-US" sz="2800" dirty="0" smtClean="0"/>
              <a:t>” or </a:t>
            </a:r>
            <a:br>
              <a:rPr lang="en-US" sz="2800" dirty="0" smtClean="0"/>
            </a:br>
            <a:r>
              <a:rPr lang="en-US" sz="2800" dirty="0" smtClean="0"/>
              <a:t>“</a:t>
            </a:r>
            <a:r>
              <a:rPr lang="en-US" sz="2800" b="1" i="1" dirty="0" smtClean="0">
                <a:solidFill>
                  <a:srgbClr val="FFEB55"/>
                </a:solidFill>
              </a:rPr>
              <a:t>p implies q</a:t>
            </a:r>
            <a:r>
              <a:rPr lang="en-US" sz="2800" dirty="0" smtClean="0"/>
              <a:t>.” </a:t>
            </a:r>
          </a:p>
        </p:txBody>
      </p:sp>
      <p:sp>
        <p:nvSpPr>
          <p:cNvPr id="459780" name="Line 4"/>
          <p:cNvSpPr>
            <a:spLocks noChangeShapeType="1"/>
          </p:cNvSpPr>
          <p:nvPr/>
        </p:nvSpPr>
        <p:spPr bwMode="auto">
          <a:xfrm>
            <a:off x="2514600" y="5429250"/>
            <a:ext cx="361950" cy="0"/>
          </a:xfrm>
          <a:prstGeom prst="line">
            <a:avLst/>
          </a:prstGeom>
          <a:noFill/>
          <a:ln w="28575">
            <a:solidFill>
              <a:srgbClr val="FFEB55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59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59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59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59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59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59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59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59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59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597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597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597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978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63192" name="Text Box 24"/>
          <p:cNvSpPr txBox="1">
            <a:spLocks noChangeArrowheads="1"/>
          </p:cNvSpPr>
          <p:nvPr/>
        </p:nvSpPr>
        <p:spPr bwMode="auto">
          <a:xfrm>
            <a:off x="619125" y="1279525"/>
            <a:ext cx="7831138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>
              <a:spcBef>
                <a:spcPct val="20000"/>
              </a:spcBef>
              <a:tabLst>
                <a:tab pos="914400" algn="l"/>
              </a:tabLst>
            </a:pPr>
            <a:r>
              <a:rPr lang="en-US" b="1">
                <a:solidFill>
                  <a:srgbClr val="FFEB55"/>
                </a:solidFill>
              </a:rPr>
              <a:t>Identify the hypothesis and conclusion of the following statement.</a:t>
            </a:r>
            <a:endParaRPr lang="en-US"/>
          </a:p>
        </p:txBody>
      </p:sp>
      <p:sp>
        <p:nvSpPr>
          <p:cNvPr id="263194" name="Text Box 26"/>
          <p:cNvSpPr txBox="1">
            <a:spLocks noChangeArrowheads="1"/>
          </p:cNvSpPr>
          <p:nvPr/>
        </p:nvSpPr>
        <p:spPr bwMode="auto">
          <a:xfrm>
            <a:off x="619125" y="2878138"/>
            <a:ext cx="7831138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>
              <a:spcBef>
                <a:spcPct val="20000"/>
              </a:spcBef>
              <a:tabLst>
                <a:tab pos="685800" algn="l"/>
              </a:tabLst>
            </a:pPr>
            <a:r>
              <a:rPr lang="en-US"/>
              <a:t>If a polygon has 6 sides, then it is a hexagon.</a:t>
            </a:r>
          </a:p>
        </p:txBody>
      </p:sp>
      <p:sp>
        <p:nvSpPr>
          <p:cNvPr id="263195" name="Rectangle 27"/>
          <p:cNvSpPr>
            <a:spLocks noChangeArrowheads="1"/>
          </p:cNvSpPr>
          <p:nvPr/>
        </p:nvSpPr>
        <p:spPr bwMode="auto">
          <a:xfrm>
            <a:off x="619125" y="4273550"/>
            <a:ext cx="7870825" cy="7493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371600" indent="-1371600" algn="l">
              <a:spcBef>
                <a:spcPct val="20000"/>
              </a:spcBef>
            </a:pPr>
            <a:r>
              <a:rPr lang="en-US" b="1">
                <a:solidFill>
                  <a:srgbClr val="FFEB55"/>
                </a:solidFill>
              </a:rPr>
              <a:t>Answer:  </a:t>
            </a:r>
            <a:r>
              <a:rPr lang="en-US"/>
              <a:t>Hypothesis: a polygon has 6 sides</a:t>
            </a:r>
            <a:br>
              <a:rPr lang="en-US"/>
            </a:br>
            <a:r>
              <a:rPr lang="en-US"/>
              <a:t>Conclusion: it is a hexagon</a:t>
            </a:r>
            <a:endParaRPr lang="en-US">
              <a:solidFill>
                <a:srgbClr val="FFEB55"/>
              </a:solidFill>
            </a:endParaRPr>
          </a:p>
        </p:txBody>
      </p:sp>
      <p:grpSp>
        <p:nvGrpSpPr>
          <p:cNvPr id="2" name="Group 39"/>
          <p:cNvGrpSpPr>
            <a:grpSpLocks/>
          </p:cNvGrpSpPr>
          <p:nvPr/>
        </p:nvGrpSpPr>
        <p:grpSpPr bwMode="auto">
          <a:xfrm>
            <a:off x="990600" y="3313113"/>
            <a:ext cx="2890838" cy="576262"/>
            <a:chOff x="624" y="2087"/>
            <a:chExt cx="1821" cy="363"/>
          </a:xfrm>
        </p:grpSpPr>
        <p:sp>
          <p:nvSpPr>
            <p:cNvPr id="8204" name="Text Box 30"/>
            <p:cNvSpPr txBox="1">
              <a:spLocks noChangeArrowheads="1"/>
            </p:cNvSpPr>
            <p:nvPr/>
          </p:nvSpPr>
          <p:spPr bwMode="auto">
            <a:xfrm>
              <a:off x="994" y="2185"/>
              <a:ext cx="1451" cy="2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/>
              <a:r>
                <a:rPr lang="en-US">
                  <a:sym typeface="Symbol" pitchFamily="18" charset="2"/>
                </a:rPr>
                <a:t>hypothesis</a:t>
              </a:r>
              <a:endParaRPr lang="en-US"/>
            </a:p>
          </p:txBody>
        </p:sp>
        <p:sp>
          <p:nvSpPr>
            <p:cNvPr id="8205" name="AutoShape 36"/>
            <p:cNvSpPr>
              <a:spLocks/>
            </p:cNvSpPr>
            <p:nvPr/>
          </p:nvSpPr>
          <p:spPr bwMode="auto">
            <a:xfrm rot="5400000">
              <a:off x="1495" y="1216"/>
              <a:ext cx="73" cy="1815"/>
            </a:xfrm>
            <a:prstGeom prst="rightBracket">
              <a:avLst>
                <a:gd name="adj" fmla="val 207192"/>
              </a:avLst>
            </a:prstGeom>
            <a:noFill/>
            <a:ln w="28575">
              <a:solidFill>
                <a:srgbClr val="FFEB55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</p:grpSp>
      <p:grpSp>
        <p:nvGrpSpPr>
          <p:cNvPr id="3" name="Group 41"/>
          <p:cNvGrpSpPr>
            <a:grpSpLocks/>
          </p:cNvGrpSpPr>
          <p:nvPr/>
        </p:nvGrpSpPr>
        <p:grpSpPr bwMode="auto">
          <a:xfrm>
            <a:off x="4764088" y="3275013"/>
            <a:ext cx="2535237" cy="614362"/>
            <a:chOff x="3001" y="2063"/>
            <a:chExt cx="1597" cy="387"/>
          </a:xfrm>
        </p:grpSpPr>
        <p:sp>
          <p:nvSpPr>
            <p:cNvPr id="8202" name="Text Box 33"/>
            <p:cNvSpPr txBox="1">
              <a:spLocks noChangeArrowheads="1"/>
            </p:cNvSpPr>
            <p:nvPr/>
          </p:nvSpPr>
          <p:spPr bwMode="auto">
            <a:xfrm>
              <a:off x="3098" y="2185"/>
              <a:ext cx="1500" cy="2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/>
              <a:r>
                <a:rPr lang="en-US">
                  <a:sym typeface="Symbol" pitchFamily="18" charset="2"/>
                </a:rPr>
                <a:t>conclusion</a:t>
              </a:r>
              <a:endParaRPr lang="en-US"/>
            </a:p>
          </p:txBody>
        </p:sp>
        <p:sp>
          <p:nvSpPr>
            <p:cNvPr id="8203" name="AutoShape 37"/>
            <p:cNvSpPr>
              <a:spLocks/>
            </p:cNvSpPr>
            <p:nvPr/>
          </p:nvSpPr>
          <p:spPr bwMode="auto">
            <a:xfrm rot="5400000">
              <a:off x="3564" y="1500"/>
              <a:ext cx="97" cy="1223"/>
            </a:xfrm>
            <a:prstGeom prst="rightBracket">
              <a:avLst>
                <a:gd name="adj" fmla="val 105069"/>
              </a:avLst>
            </a:prstGeom>
            <a:noFill/>
            <a:ln w="28575">
              <a:solidFill>
                <a:srgbClr val="FFEB55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</p:grpSp>
      <p:sp>
        <p:nvSpPr>
          <p:cNvPr id="263208" name="Text Box 40"/>
          <p:cNvSpPr txBox="1">
            <a:spLocks noChangeArrowheads="1"/>
          </p:cNvSpPr>
          <p:nvPr/>
        </p:nvSpPr>
        <p:spPr bwMode="auto">
          <a:xfrm>
            <a:off x="625475" y="2082800"/>
            <a:ext cx="7831138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>
              <a:spcBef>
                <a:spcPct val="20000"/>
              </a:spcBef>
              <a:tabLst>
                <a:tab pos="914400" algn="l"/>
              </a:tabLst>
            </a:pPr>
            <a:r>
              <a:rPr lang="en-US" b="1">
                <a:solidFill>
                  <a:srgbClr val="FFEB55"/>
                </a:solidFill>
              </a:rPr>
              <a:t>If a polygon has 6 sides, then it is a hexagon.</a:t>
            </a:r>
            <a:endParaRPr lang="en-US"/>
          </a:p>
        </p:txBody>
      </p:sp>
      <p:sp>
        <p:nvSpPr>
          <p:cNvPr id="263210" name="Rectangle 4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en-US" smtClean="0"/>
              <a:t>Example 1a: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3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63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63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63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3192" grpId="0" autoUpdateAnimBg="0"/>
      <p:bldP spid="263194" grpId="0" autoUpdateAnimBg="0"/>
      <p:bldP spid="263195" grpId="0" autoUpdateAnimBg="0"/>
      <p:bldP spid="263208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64219" name="Text Box 27"/>
          <p:cNvSpPr txBox="1">
            <a:spLocks noChangeArrowheads="1"/>
          </p:cNvSpPr>
          <p:nvPr/>
        </p:nvSpPr>
        <p:spPr bwMode="auto">
          <a:xfrm>
            <a:off x="619125" y="2084388"/>
            <a:ext cx="7831138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>
              <a:spcBef>
                <a:spcPct val="20000"/>
              </a:spcBef>
              <a:tabLst>
                <a:tab pos="914400" algn="l"/>
              </a:tabLst>
            </a:pPr>
            <a:r>
              <a:rPr lang="en-US" b="1">
                <a:solidFill>
                  <a:srgbClr val="FFEB55"/>
                </a:solidFill>
              </a:rPr>
              <a:t>Tamika will advance to the next level of play if she completes the maze in her computer game.</a:t>
            </a:r>
            <a:endParaRPr lang="en-US"/>
          </a:p>
        </p:txBody>
      </p:sp>
      <p:sp>
        <p:nvSpPr>
          <p:cNvPr id="264220" name="Rectangle 28"/>
          <p:cNvSpPr>
            <a:spLocks noChangeArrowheads="1"/>
          </p:cNvSpPr>
          <p:nvPr/>
        </p:nvSpPr>
        <p:spPr bwMode="auto">
          <a:xfrm>
            <a:off x="619125" y="3467100"/>
            <a:ext cx="7870825" cy="14065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371600" indent="-1371600" algn="l">
              <a:spcBef>
                <a:spcPct val="20000"/>
              </a:spcBef>
            </a:pPr>
            <a:r>
              <a:rPr lang="en-US" b="1">
                <a:solidFill>
                  <a:srgbClr val="FFEB55"/>
                </a:solidFill>
              </a:rPr>
              <a:t>Answer:  </a:t>
            </a:r>
            <a:r>
              <a:rPr lang="en-US"/>
              <a:t>Hypothesis: Tamika completes the maze in her computer game</a:t>
            </a:r>
            <a:br>
              <a:rPr lang="en-US"/>
            </a:br>
            <a:r>
              <a:rPr lang="en-US"/>
              <a:t>Conclusion: she will advance to the next level of play</a:t>
            </a:r>
            <a:endParaRPr lang="en-US">
              <a:solidFill>
                <a:srgbClr val="FFEB55"/>
              </a:solidFill>
            </a:endParaRPr>
          </a:p>
        </p:txBody>
      </p:sp>
      <p:sp>
        <p:nvSpPr>
          <p:cNvPr id="264221" name="Text Box 29"/>
          <p:cNvSpPr txBox="1">
            <a:spLocks noChangeArrowheads="1"/>
          </p:cNvSpPr>
          <p:nvPr/>
        </p:nvSpPr>
        <p:spPr bwMode="auto">
          <a:xfrm>
            <a:off x="619125" y="1279525"/>
            <a:ext cx="7831138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>
              <a:spcBef>
                <a:spcPct val="20000"/>
              </a:spcBef>
              <a:tabLst>
                <a:tab pos="914400" algn="l"/>
              </a:tabLst>
            </a:pPr>
            <a:r>
              <a:rPr lang="en-US" b="1">
                <a:solidFill>
                  <a:srgbClr val="FFEB55"/>
                </a:solidFill>
              </a:rPr>
              <a:t>Identify the hypothesis and conclusion of the following statement.</a:t>
            </a:r>
            <a:endParaRPr lang="en-US"/>
          </a:p>
        </p:txBody>
      </p:sp>
      <p:sp>
        <p:nvSpPr>
          <p:cNvPr id="264222" name="Rectangle 30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en-US" smtClean="0"/>
              <a:t>Example 1b: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4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64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64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4219" grpId="0" autoUpdateAnimBg="0"/>
      <p:bldP spid="264220" grpId="0" autoUpdateAnimBg="0"/>
      <p:bldP spid="264221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79916" name="Text Box 12"/>
          <p:cNvSpPr txBox="1">
            <a:spLocks noChangeArrowheads="1"/>
          </p:cNvSpPr>
          <p:nvPr/>
        </p:nvSpPr>
        <p:spPr bwMode="auto">
          <a:xfrm>
            <a:off x="619125" y="1279525"/>
            <a:ext cx="7831138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>
              <a:spcBef>
                <a:spcPct val="20000"/>
              </a:spcBef>
              <a:tabLst>
                <a:tab pos="342900" algn="l"/>
              </a:tabLst>
            </a:pPr>
            <a:r>
              <a:rPr lang="en-US" b="1">
                <a:solidFill>
                  <a:srgbClr val="FFEB55"/>
                </a:solidFill>
              </a:rPr>
              <a:t>Identify the hypothesis and conclusion of each statement.</a:t>
            </a:r>
          </a:p>
          <a:p>
            <a:pPr algn="l">
              <a:spcBef>
                <a:spcPct val="20000"/>
              </a:spcBef>
              <a:tabLst>
                <a:tab pos="342900" algn="l"/>
              </a:tabLst>
            </a:pPr>
            <a:r>
              <a:rPr lang="en-US" b="1">
                <a:solidFill>
                  <a:srgbClr val="FFEB55"/>
                </a:solidFill>
              </a:rPr>
              <a:t>a. </a:t>
            </a:r>
            <a:r>
              <a:rPr lang="en-US"/>
              <a:t>If you are a baby, then you will cry.</a:t>
            </a:r>
            <a:endParaRPr lang="en-US" b="1">
              <a:solidFill>
                <a:srgbClr val="FFEB55"/>
              </a:solidFill>
            </a:endParaRPr>
          </a:p>
          <a:p>
            <a:pPr algn="l">
              <a:spcBef>
                <a:spcPct val="20000"/>
              </a:spcBef>
              <a:tabLst>
                <a:tab pos="342900" algn="l"/>
              </a:tabLst>
            </a:pPr>
            <a:endParaRPr lang="en-US"/>
          </a:p>
          <a:p>
            <a:pPr algn="l">
              <a:spcBef>
                <a:spcPct val="20000"/>
              </a:spcBef>
              <a:tabLst>
                <a:tab pos="342900" algn="l"/>
              </a:tabLst>
            </a:pPr>
            <a:endParaRPr lang="en-US"/>
          </a:p>
          <a:p>
            <a:pPr algn="l">
              <a:spcBef>
                <a:spcPct val="20000"/>
              </a:spcBef>
              <a:tabLst>
                <a:tab pos="342900" algn="l"/>
              </a:tabLst>
            </a:pPr>
            <a:endParaRPr lang="en-US" b="1">
              <a:solidFill>
                <a:srgbClr val="FFEB55"/>
              </a:solidFill>
            </a:endParaRPr>
          </a:p>
          <a:p>
            <a:pPr algn="l">
              <a:spcBef>
                <a:spcPct val="20000"/>
              </a:spcBef>
              <a:tabLst>
                <a:tab pos="342900" algn="l"/>
              </a:tabLst>
            </a:pPr>
            <a:r>
              <a:rPr lang="en-US" b="1">
                <a:solidFill>
                  <a:srgbClr val="FFEB55"/>
                </a:solidFill>
              </a:rPr>
              <a:t>b.</a:t>
            </a:r>
            <a:r>
              <a:rPr lang="en-US"/>
              <a:t> To find the distance between two points, you can use     	the Distance Formula.</a:t>
            </a:r>
          </a:p>
        </p:txBody>
      </p:sp>
      <p:sp>
        <p:nvSpPr>
          <p:cNvPr id="379917" name="Rectangle 13"/>
          <p:cNvSpPr>
            <a:spLocks noChangeArrowheads="1"/>
          </p:cNvSpPr>
          <p:nvPr/>
        </p:nvSpPr>
        <p:spPr bwMode="auto">
          <a:xfrm>
            <a:off x="619125" y="2560638"/>
            <a:ext cx="7870825" cy="7493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371600" indent="-1371600" algn="l">
              <a:spcBef>
                <a:spcPct val="20000"/>
              </a:spcBef>
            </a:pPr>
            <a:r>
              <a:rPr lang="en-US" b="1">
                <a:solidFill>
                  <a:srgbClr val="FFEB55"/>
                </a:solidFill>
              </a:rPr>
              <a:t>Answer:  </a:t>
            </a:r>
            <a:r>
              <a:rPr lang="en-US"/>
              <a:t>Hypothesis: you are a baby</a:t>
            </a:r>
            <a:br>
              <a:rPr lang="en-US"/>
            </a:br>
            <a:r>
              <a:rPr lang="en-US"/>
              <a:t>Conclusion: you will cry</a:t>
            </a:r>
            <a:endParaRPr lang="en-US">
              <a:solidFill>
                <a:srgbClr val="FFEB55"/>
              </a:solidFill>
            </a:endParaRPr>
          </a:p>
        </p:txBody>
      </p:sp>
      <p:sp>
        <p:nvSpPr>
          <p:cNvPr id="379918" name="Rectangle 14"/>
          <p:cNvSpPr>
            <a:spLocks noChangeArrowheads="1"/>
          </p:cNvSpPr>
          <p:nvPr/>
        </p:nvSpPr>
        <p:spPr bwMode="auto">
          <a:xfrm>
            <a:off x="619125" y="4783138"/>
            <a:ext cx="7870825" cy="10779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371600" indent="-1371600" algn="l">
              <a:spcBef>
                <a:spcPct val="20000"/>
              </a:spcBef>
            </a:pPr>
            <a:r>
              <a:rPr lang="en-US" b="1">
                <a:solidFill>
                  <a:srgbClr val="FFEB55"/>
                </a:solidFill>
              </a:rPr>
              <a:t>Answer:  </a:t>
            </a:r>
            <a:r>
              <a:rPr lang="en-US"/>
              <a:t>Hypothesis: you want to find the distance between two points</a:t>
            </a:r>
            <a:br>
              <a:rPr lang="en-US"/>
            </a:br>
            <a:r>
              <a:rPr lang="en-US"/>
              <a:t>Conclusion: you can use the Distance Formula</a:t>
            </a:r>
            <a:endParaRPr lang="en-US">
              <a:solidFill>
                <a:srgbClr val="FFEB55"/>
              </a:solidFill>
            </a:endParaRPr>
          </a:p>
        </p:txBody>
      </p:sp>
      <p:sp>
        <p:nvSpPr>
          <p:cNvPr id="379919" name="Rectangle 15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en-US" smtClean="0"/>
              <a:t>Your Turn: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79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79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79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9916" grpId="0"/>
      <p:bldP spid="379917" grpId="0"/>
      <p:bldP spid="3799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0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If-Then Statements</a:t>
            </a:r>
          </a:p>
        </p:txBody>
      </p:sp>
      <p:sp>
        <p:nvSpPr>
          <p:cNvPr id="46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800" dirty="0" smtClean="0"/>
              <a:t>As we just witnessed, some conditionals are not written in “</a:t>
            </a:r>
            <a:r>
              <a:rPr lang="en-US" sz="2800" i="1" dirty="0" smtClean="0"/>
              <a:t>if-then</a:t>
            </a:r>
            <a:r>
              <a:rPr lang="en-US" sz="2800" dirty="0" smtClean="0"/>
              <a:t>” form but in standard form. By identifying the hypothesis and conclusion of a statement, we can translate the statement to “</a:t>
            </a:r>
            <a:r>
              <a:rPr lang="en-US" sz="2800" i="1" dirty="0" smtClean="0"/>
              <a:t>if-then”</a:t>
            </a:r>
            <a:r>
              <a:rPr lang="en-US" sz="2800" dirty="0" smtClean="0"/>
              <a:t> form for a better understanding. </a:t>
            </a:r>
            <a:br>
              <a:rPr lang="en-US" sz="2800" dirty="0" smtClean="0"/>
            </a:br>
            <a:endParaRPr lang="en-US" sz="2800" dirty="0" smtClean="0"/>
          </a:p>
          <a:p>
            <a:pPr eaLnBrk="1" hangingPunct="1">
              <a:defRPr/>
            </a:pPr>
            <a:r>
              <a:rPr lang="en-US" sz="2800" dirty="0" smtClean="0"/>
              <a:t>When writing a statement in “</a:t>
            </a:r>
            <a:r>
              <a:rPr lang="en-US" sz="2800" i="1" dirty="0" smtClean="0"/>
              <a:t>if-then”</a:t>
            </a:r>
            <a:r>
              <a:rPr lang="en-US" sz="2800" dirty="0" smtClean="0"/>
              <a:t> form, identify the requirement (condition) to find your hypothesis and the result as your conclusion.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60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60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60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608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608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608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ICTUREPATH" val="P:\Algebra 1\graphics\equations\03-01"/>
</p:tagLst>
</file>

<file path=ppt/theme/theme1.xml><?xml version="1.0" encoding="utf-8"?>
<a:theme xmlns:a="http://schemas.openxmlformats.org/drawingml/2006/main" name="Stream">
  <a:themeElements>
    <a:clrScheme name="Stream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Stream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8575" cap="flat" cmpd="sng" algn="ctr">
          <a:solidFill>
            <a:srgbClr val="00CCFF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90000"/>
          </a:lnSpc>
          <a:spcBef>
            <a:spcPct val="50000"/>
          </a:spcBef>
          <a:spcAft>
            <a:spcPct val="20000"/>
          </a:spcAft>
          <a:buClr>
            <a:srgbClr val="FFFFFF"/>
          </a:buClr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8575" cap="flat" cmpd="sng" algn="ctr">
          <a:solidFill>
            <a:srgbClr val="00CCFF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90000"/>
          </a:lnSpc>
          <a:spcBef>
            <a:spcPct val="50000"/>
          </a:spcBef>
          <a:spcAft>
            <a:spcPct val="20000"/>
          </a:spcAft>
          <a:buClr>
            <a:srgbClr val="FFFFFF"/>
          </a:buClr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12346</TotalTime>
  <Words>1479</Words>
  <Application>Microsoft Office PowerPoint</Application>
  <PresentationFormat>On-screen Show (4:3)</PresentationFormat>
  <Paragraphs>212</Paragraphs>
  <Slides>26</Slides>
  <Notes>26</Notes>
  <HiddenSlides>0</HiddenSlides>
  <MMClips>0</MMClips>
  <ScaleCrop>false</ScaleCrop>
  <HeadingPairs>
    <vt:vector size="8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26</vt:i4>
      </vt:variant>
      <vt:variant>
        <vt:lpstr>Custom Shows</vt:lpstr>
      </vt:variant>
      <vt:variant>
        <vt:i4>10</vt:i4>
      </vt:variant>
    </vt:vector>
  </HeadingPairs>
  <TitlesOfParts>
    <vt:vector size="38" baseType="lpstr">
      <vt:lpstr>Stream</vt:lpstr>
      <vt:lpstr>Equation</vt:lpstr>
      <vt:lpstr>PowerPoint Presentation</vt:lpstr>
      <vt:lpstr>Objectives</vt:lpstr>
      <vt:lpstr>Truth Values</vt:lpstr>
      <vt:lpstr>Truth Values</vt:lpstr>
      <vt:lpstr>If-Then Statements</vt:lpstr>
      <vt:lpstr>Example 1a:</vt:lpstr>
      <vt:lpstr>Example 1b:</vt:lpstr>
      <vt:lpstr>Your Turn:</vt:lpstr>
      <vt:lpstr>If-Then Statements</vt:lpstr>
      <vt:lpstr>Example 2a:</vt:lpstr>
      <vt:lpstr>Example 2b:</vt:lpstr>
      <vt:lpstr>Your Turn:</vt:lpstr>
      <vt:lpstr>If–Then Statements</vt:lpstr>
      <vt:lpstr>Example 3a:</vt:lpstr>
      <vt:lpstr>Example 3b:</vt:lpstr>
      <vt:lpstr>Example 3c:</vt:lpstr>
      <vt:lpstr>Example 3d:</vt:lpstr>
      <vt:lpstr>Your Turn:</vt:lpstr>
      <vt:lpstr>If – Then Statements</vt:lpstr>
      <vt:lpstr>Converse, Inverse, and Contrapositive</vt:lpstr>
      <vt:lpstr>Converse, Inverse, and Contrapositive</vt:lpstr>
      <vt:lpstr>Converse, Inverse, and Contrapositive</vt:lpstr>
      <vt:lpstr>Example 4:</vt:lpstr>
      <vt:lpstr>Example 4:</vt:lpstr>
      <vt:lpstr>Your Turn:</vt:lpstr>
      <vt:lpstr>Biconditionals</vt:lpstr>
      <vt:lpstr>transparency 1</vt:lpstr>
      <vt:lpstr>transparency 2</vt:lpstr>
      <vt:lpstr>transparency 3</vt:lpstr>
      <vt:lpstr>transparency 4</vt:lpstr>
      <vt:lpstr>transparency 5</vt:lpstr>
      <vt:lpstr>transparency 6</vt:lpstr>
      <vt:lpstr>transparency 7</vt:lpstr>
      <vt:lpstr>transparency 8</vt:lpstr>
      <vt:lpstr>transparency 9</vt:lpstr>
      <vt:lpstr>dotcom</vt:lpstr>
    </vt:vector>
  </TitlesOfParts>
  <Company>FSCreations,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Interactive Chalkboard</dc:title>
  <dc:subject>Geometry</dc:subject>
  <dc:creator>Glencoe/McGraw-Hill, Inc.</dc:creator>
  <cp:lastModifiedBy>chmorgan</cp:lastModifiedBy>
  <cp:revision>399</cp:revision>
  <dcterms:created xsi:type="dcterms:W3CDTF">2002-01-18T18:33:30Z</dcterms:created>
  <dcterms:modified xsi:type="dcterms:W3CDTF">2013-10-03T13:30:46Z</dcterms:modified>
</cp:coreProperties>
</file>